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Noto Serif Ethiopic" charset="1" panose="02020502060505020204"/>
      <p:regular r:id="rId18"/>
    </p:embeddedFont>
    <p:embeddedFont>
      <p:font typeface="Times New Roman Bold" charset="1" panose="02030802070405020303"/>
      <p:regular r:id="rId19"/>
    </p:embeddedFont>
    <p:embeddedFont>
      <p:font typeface="Scripter" charset="1" panose="00000000000000000000"/>
      <p:regular r:id="rId20"/>
    </p:embeddedFont>
    <p:embeddedFont>
      <p:font typeface="The Seasons Bold" charset="1" panose="00000000000000000000"/>
      <p:regular r:id="rId21"/>
    </p:embeddedFont>
    <p:embeddedFont>
      <p:font typeface="Mali Bold" charset="1" panose="00000800000000000000"/>
      <p:regular r:id="rId22"/>
    </p:embeddedFont>
    <p:embeddedFont>
      <p:font typeface="Gagalin" charset="1" panose="00000500000000000000"/>
      <p:regular r:id="rId23"/>
    </p:embeddedFont>
    <p:embeddedFont>
      <p:font typeface="Copperplate Gothic 32 BC" charset="1" panose="020E0807020206020404"/>
      <p:regular r:id="rId24"/>
    </p:embeddedFont>
    <p:embeddedFont>
      <p:font typeface="The Seasons" charset="1" panose="00000000000000000000"/>
      <p:regular r:id="rId25"/>
    </p:embeddedFont>
    <p:embeddedFont>
      <p:font typeface="Copperplate Gothic 29 AB Bold" charset="1" panose="020E0604020206020404"/>
      <p:regular r:id="rId26"/>
    </p:embeddedFont>
    <p:embeddedFont>
      <p:font typeface="Arimo" charset="1" panose="020B0604020202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12.png" Type="http://schemas.openxmlformats.org/officeDocument/2006/relationships/image"/><Relationship Id="rId12" Target="../media/image7.pn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58.jpeg" Type="http://schemas.openxmlformats.org/officeDocument/2006/relationships/image"/><Relationship Id="rId7" Target="../media/image59.jpeg" Type="http://schemas.openxmlformats.org/officeDocument/2006/relationships/image"/><Relationship Id="rId8" Target="../media/image60.jpeg" Type="http://schemas.openxmlformats.org/officeDocument/2006/relationships/image"/><Relationship Id="rId9" Target="../media/image6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64.png" Type="http://schemas.openxmlformats.org/officeDocument/2006/relationships/image"/><Relationship Id="rId12" Target="../media/image14.png" Type="http://schemas.openxmlformats.org/officeDocument/2006/relationships/image"/><Relationship Id="rId13"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https://github.com/24h247-glitch/TNSDC-FWD-DigitalPortfolio.git" TargetMode="External" Type="http://schemas.openxmlformats.org/officeDocument/2006/relationships/hyperlink"/><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https://github.com/24h247-glitch" TargetMode="External" Type="http://schemas.openxmlformats.org/officeDocument/2006/relationships/hyperlink"/><Relationship Id="rId8" Target="../media/image70.png" Type="http://schemas.openxmlformats.org/officeDocument/2006/relationships/image"/><Relationship Id="rId9" Target="../media/image7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7.png" Type="http://schemas.openxmlformats.org/officeDocument/2006/relationships/image"/><Relationship Id="rId12" Target="../media/image14.png" Type="http://schemas.openxmlformats.org/officeDocument/2006/relationships/image"/><Relationship Id="rId13" Target="../media/image19.jpeg" Type="http://schemas.openxmlformats.org/officeDocument/2006/relationships/image"/><Relationship Id="rId14" Target="../media/image2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0.png" Type="http://schemas.openxmlformats.org/officeDocument/2006/relationships/image"/><Relationship Id="rId14" Target="../media/image5.png" Type="http://schemas.openxmlformats.org/officeDocument/2006/relationships/image"/><Relationship Id="rId15" Target="../media/image2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29.png" Type="http://schemas.openxmlformats.org/officeDocument/2006/relationships/image"/><Relationship Id="rId7" Target="../media/image18.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12.png" Type="http://schemas.openxmlformats.org/officeDocument/2006/relationships/image"/><Relationship Id="rId14" Target="../media/image2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8.png" Type="http://schemas.openxmlformats.org/officeDocument/2006/relationships/image"/><Relationship Id="rId16" Target="../media/image14.png" Type="http://schemas.openxmlformats.org/officeDocument/2006/relationships/image"/><Relationship Id="rId17" Target="../media/image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23.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37.png" Type="http://schemas.openxmlformats.org/officeDocument/2006/relationships/image"/><Relationship Id="rId12" Target="../media/image7.png" Type="http://schemas.openxmlformats.org/officeDocument/2006/relationships/image"/><Relationship Id="rId13" Target="../media/image2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8.pn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5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54.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7.png" Type="http://schemas.openxmlformats.org/officeDocument/2006/relationships/image"/><Relationship Id="rId14" Target="../media/image20.pn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pn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775199"/>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68403">
            <a:off x="1901952" y="1390154"/>
            <a:ext cx="14484096" cy="8229600"/>
            <a:chOff x="0" y="0"/>
            <a:chExt cx="19312128" cy="10972800"/>
          </a:xfrm>
        </p:grpSpPr>
        <p:sp>
          <p:nvSpPr>
            <p:cNvPr name="Freeform 6" id="6"/>
            <p:cNvSpPr/>
            <p:nvPr/>
          </p:nvSpPr>
          <p:spPr>
            <a:xfrm flipH="false" flipV="false" rot="0">
              <a:off x="0" y="0"/>
              <a:ext cx="19312128" cy="10972800"/>
            </a:xfrm>
            <a:custGeom>
              <a:avLst/>
              <a:gdLst/>
              <a:ahLst/>
              <a:cxnLst/>
              <a:rect r="r" b="b" t="t" l="l"/>
              <a:pathLst>
                <a:path h="10972800" w="19312128">
                  <a:moveTo>
                    <a:pt x="0" y="0"/>
                  </a:moveTo>
                  <a:lnTo>
                    <a:pt x="19312128" y="0"/>
                  </a:lnTo>
                  <a:lnTo>
                    <a:pt x="19312128" y="10972800"/>
                  </a:lnTo>
                  <a:lnTo>
                    <a:pt x="0" y="10972800"/>
                  </a:lnTo>
                  <a:lnTo>
                    <a:pt x="0" y="0"/>
                  </a:lnTo>
                  <a:close/>
                </a:path>
              </a:pathLst>
            </a:custGeom>
            <a:blipFill>
              <a:blip r:embed="rId5"/>
              <a:stretch>
                <a:fillRect l="0" t="0" r="0" b="0"/>
              </a:stretch>
            </a:blipFill>
          </p:spPr>
        </p:sp>
      </p:grpSp>
      <p:grpSp>
        <p:nvGrpSpPr>
          <p:cNvPr name="Group 7" id="7"/>
          <p:cNvGrpSpPr/>
          <p:nvPr/>
        </p:nvGrpSpPr>
        <p:grpSpPr>
          <a:xfrm rot="-2183421">
            <a:off x="2729100" y="416081"/>
            <a:ext cx="3841124" cy="2914965"/>
            <a:chOff x="0" y="0"/>
            <a:chExt cx="5121499" cy="3886620"/>
          </a:xfrm>
        </p:grpSpPr>
        <p:sp>
          <p:nvSpPr>
            <p:cNvPr name="Freeform 8" id="8"/>
            <p:cNvSpPr/>
            <p:nvPr/>
          </p:nvSpPr>
          <p:spPr>
            <a:xfrm flipH="false" flipV="true" rot="0">
              <a:off x="0" y="0"/>
              <a:ext cx="5121529" cy="3886581"/>
            </a:xfrm>
            <a:custGeom>
              <a:avLst/>
              <a:gdLst/>
              <a:ahLst/>
              <a:cxnLst/>
              <a:rect r="r" b="b" t="t" l="l"/>
              <a:pathLst>
                <a:path h="3886581" w="5121529">
                  <a:moveTo>
                    <a:pt x="0" y="3886581"/>
                  </a:moveTo>
                  <a:lnTo>
                    <a:pt x="5121529" y="3886581"/>
                  </a:lnTo>
                  <a:lnTo>
                    <a:pt x="5121529" y="0"/>
                  </a:lnTo>
                  <a:lnTo>
                    <a:pt x="0" y="0"/>
                  </a:lnTo>
                  <a:lnTo>
                    <a:pt x="0" y="3886581"/>
                  </a:lnTo>
                  <a:close/>
                </a:path>
              </a:pathLst>
            </a:custGeom>
            <a:blipFill>
              <a:blip r:embed="rId6"/>
              <a:stretch>
                <a:fillRect l="0" t="-11" r="0" b="-12"/>
              </a:stretch>
            </a:blipFill>
          </p:spPr>
        </p:sp>
      </p:grpSp>
      <p:grpSp>
        <p:nvGrpSpPr>
          <p:cNvPr name="Group 9" id="9"/>
          <p:cNvGrpSpPr/>
          <p:nvPr/>
        </p:nvGrpSpPr>
        <p:grpSpPr>
          <a:xfrm rot="417346">
            <a:off x="13468463" y="222690"/>
            <a:ext cx="3866201" cy="3101823"/>
            <a:chOff x="0" y="0"/>
            <a:chExt cx="5154935" cy="4135764"/>
          </a:xfrm>
        </p:grpSpPr>
        <p:sp>
          <p:nvSpPr>
            <p:cNvPr name="Freeform 10" id="10"/>
            <p:cNvSpPr/>
            <p:nvPr/>
          </p:nvSpPr>
          <p:spPr>
            <a:xfrm flipH="false" flipV="false" rot="0">
              <a:off x="0" y="0"/>
              <a:ext cx="5154930" cy="4135755"/>
            </a:xfrm>
            <a:custGeom>
              <a:avLst/>
              <a:gdLst/>
              <a:ahLst/>
              <a:cxnLst/>
              <a:rect r="r" b="b" t="t" l="l"/>
              <a:pathLst>
                <a:path h="4135755" w="5154930">
                  <a:moveTo>
                    <a:pt x="0" y="0"/>
                  </a:moveTo>
                  <a:lnTo>
                    <a:pt x="5154930" y="0"/>
                  </a:lnTo>
                  <a:lnTo>
                    <a:pt x="5154930" y="4135755"/>
                  </a:lnTo>
                  <a:lnTo>
                    <a:pt x="0" y="4135755"/>
                  </a:lnTo>
                  <a:lnTo>
                    <a:pt x="0" y="0"/>
                  </a:lnTo>
                  <a:close/>
                </a:path>
              </a:pathLst>
            </a:custGeom>
            <a:blipFill>
              <a:blip r:embed="rId7"/>
              <a:stretch>
                <a:fillRect l="-40" t="0" r="-41" b="0"/>
              </a:stretch>
            </a:blipFill>
          </p:spPr>
        </p:sp>
      </p:grpSp>
      <p:grpSp>
        <p:nvGrpSpPr>
          <p:cNvPr name="Group 11" id="11"/>
          <p:cNvGrpSpPr/>
          <p:nvPr/>
        </p:nvGrpSpPr>
        <p:grpSpPr>
          <a:xfrm rot="0">
            <a:off x="13712727" y="1246876"/>
            <a:ext cx="3986167" cy="2750455"/>
            <a:chOff x="0" y="0"/>
            <a:chExt cx="5314889" cy="3667273"/>
          </a:xfrm>
        </p:grpSpPr>
        <p:sp>
          <p:nvSpPr>
            <p:cNvPr name="Freeform 12" id="12"/>
            <p:cNvSpPr/>
            <p:nvPr/>
          </p:nvSpPr>
          <p:spPr>
            <a:xfrm flipH="false" flipV="false" rot="0">
              <a:off x="0" y="0"/>
              <a:ext cx="5314950" cy="3667252"/>
            </a:xfrm>
            <a:custGeom>
              <a:avLst/>
              <a:gdLst/>
              <a:ahLst/>
              <a:cxnLst/>
              <a:rect r="r" b="b" t="t" l="l"/>
              <a:pathLst>
                <a:path h="3667252" w="5314950">
                  <a:moveTo>
                    <a:pt x="0" y="0"/>
                  </a:moveTo>
                  <a:lnTo>
                    <a:pt x="5314950" y="0"/>
                  </a:lnTo>
                  <a:lnTo>
                    <a:pt x="5314950" y="3667252"/>
                  </a:lnTo>
                  <a:lnTo>
                    <a:pt x="0" y="3667252"/>
                  </a:lnTo>
                  <a:lnTo>
                    <a:pt x="0" y="0"/>
                  </a:lnTo>
                  <a:close/>
                </a:path>
              </a:pathLst>
            </a:custGeom>
            <a:blipFill>
              <a:blip r:embed="rId8"/>
              <a:stretch>
                <a:fillRect l="0" t="-2" r="1" b="-3"/>
              </a:stretch>
            </a:blipFill>
          </p:spPr>
        </p:sp>
      </p:grpSp>
      <p:grpSp>
        <p:nvGrpSpPr>
          <p:cNvPr name="Group 13" id="13"/>
          <p:cNvGrpSpPr/>
          <p:nvPr/>
        </p:nvGrpSpPr>
        <p:grpSpPr>
          <a:xfrm rot="0">
            <a:off x="-1209603" y="-1151305"/>
            <a:ext cx="4897020" cy="4360010"/>
            <a:chOff x="0" y="0"/>
            <a:chExt cx="6529360" cy="5813347"/>
          </a:xfrm>
        </p:grpSpPr>
        <p:sp>
          <p:nvSpPr>
            <p:cNvPr name="Freeform 14" id="14"/>
            <p:cNvSpPr/>
            <p:nvPr/>
          </p:nvSpPr>
          <p:spPr>
            <a:xfrm flipH="false" flipV="true" rot="0">
              <a:off x="0" y="0"/>
              <a:ext cx="6529324" cy="5813298"/>
            </a:xfrm>
            <a:custGeom>
              <a:avLst/>
              <a:gdLst/>
              <a:ahLst/>
              <a:cxnLst/>
              <a:rect r="r" b="b" t="t" l="l"/>
              <a:pathLst>
                <a:path h="5813298" w="6529324">
                  <a:moveTo>
                    <a:pt x="0" y="5813298"/>
                  </a:moveTo>
                  <a:lnTo>
                    <a:pt x="6529324" y="5813298"/>
                  </a:lnTo>
                  <a:lnTo>
                    <a:pt x="6529324" y="0"/>
                  </a:lnTo>
                  <a:lnTo>
                    <a:pt x="0" y="0"/>
                  </a:lnTo>
                  <a:lnTo>
                    <a:pt x="0" y="5813298"/>
                  </a:lnTo>
                  <a:close/>
                </a:path>
              </a:pathLst>
            </a:custGeom>
            <a:blipFill>
              <a:blip r:embed="rId9"/>
              <a:stretch>
                <a:fillRect l="-27" t="0" r="-27" b="0"/>
              </a:stretch>
            </a:blipFill>
          </p:spPr>
        </p:sp>
      </p:grpSp>
      <p:grpSp>
        <p:nvGrpSpPr>
          <p:cNvPr name="Group 15" id="15"/>
          <p:cNvGrpSpPr/>
          <p:nvPr/>
        </p:nvGrpSpPr>
        <p:grpSpPr>
          <a:xfrm rot="-327625">
            <a:off x="945886" y="8139698"/>
            <a:ext cx="3354470" cy="1446736"/>
            <a:chOff x="0" y="0"/>
            <a:chExt cx="4472627" cy="1928981"/>
          </a:xfrm>
        </p:grpSpPr>
        <p:sp>
          <p:nvSpPr>
            <p:cNvPr name="Freeform 16" id="16"/>
            <p:cNvSpPr/>
            <p:nvPr/>
          </p:nvSpPr>
          <p:spPr>
            <a:xfrm flipH="false" flipV="false" rot="0">
              <a:off x="0" y="0"/>
              <a:ext cx="4472686" cy="1929003"/>
            </a:xfrm>
            <a:custGeom>
              <a:avLst/>
              <a:gdLst/>
              <a:ahLst/>
              <a:cxnLst/>
              <a:rect r="r" b="b" t="t" l="l"/>
              <a:pathLst>
                <a:path h="1929003" w="4472686">
                  <a:moveTo>
                    <a:pt x="0" y="0"/>
                  </a:moveTo>
                  <a:lnTo>
                    <a:pt x="4472686" y="0"/>
                  </a:lnTo>
                  <a:lnTo>
                    <a:pt x="4472686" y="1929003"/>
                  </a:lnTo>
                  <a:lnTo>
                    <a:pt x="0" y="1929003"/>
                  </a:lnTo>
                  <a:lnTo>
                    <a:pt x="0" y="0"/>
                  </a:lnTo>
                  <a:close/>
                </a:path>
              </a:pathLst>
            </a:custGeom>
            <a:blipFill>
              <a:blip r:embed="rId10"/>
              <a:stretch>
                <a:fillRect l="0" t="-50265" r="1" b="-50264"/>
              </a:stretch>
            </a:blipFill>
          </p:spPr>
        </p:sp>
      </p:grpSp>
      <p:grpSp>
        <p:nvGrpSpPr>
          <p:cNvPr name="Group 17" id="17"/>
          <p:cNvGrpSpPr/>
          <p:nvPr/>
        </p:nvGrpSpPr>
        <p:grpSpPr>
          <a:xfrm rot="-4110234">
            <a:off x="13937538" y="7446157"/>
            <a:ext cx="4897020" cy="4360010"/>
            <a:chOff x="0" y="0"/>
            <a:chExt cx="6529360" cy="5813347"/>
          </a:xfrm>
        </p:grpSpPr>
        <p:sp>
          <p:nvSpPr>
            <p:cNvPr name="Freeform 18" id="18"/>
            <p:cNvSpPr/>
            <p:nvPr/>
          </p:nvSpPr>
          <p:spPr>
            <a:xfrm flipH="false" flipV="false" rot="0">
              <a:off x="0" y="0"/>
              <a:ext cx="6529324" cy="5813298"/>
            </a:xfrm>
            <a:custGeom>
              <a:avLst/>
              <a:gdLst/>
              <a:ahLst/>
              <a:cxnLst/>
              <a:rect r="r" b="b" t="t" l="l"/>
              <a:pathLst>
                <a:path h="5813298" w="6529324">
                  <a:moveTo>
                    <a:pt x="0" y="0"/>
                  </a:moveTo>
                  <a:lnTo>
                    <a:pt x="6529324" y="0"/>
                  </a:lnTo>
                  <a:lnTo>
                    <a:pt x="6529324" y="5813298"/>
                  </a:lnTo>
                  <a:lnTo>
                    <a:pt x="0" y="5813298"/>
                  </a:lnTo>
                  <a:lnTo>
                    <a:pt x="0" y="0"/>
                  </a:lnTo>
                  <a:close/>
                </a:path>
              </a:pathLst>
            </a:custGeom>
            <a:blipFill>
              <a:blip r:embed="rId9"/>
              <a:stretch>
                <a:fillRect l="-27" t="0" r="-27" b="0"/>
              </a:stretch>
            </a:blipFill>
          </p:spPr>
        </p:sp>
      </p:grpSp>
      <p:sp>
        <p:nvSpPr>
          <p:cNvPr name="Freeform 19" id="19"/>
          <p:cNvSpPr/>
          <p:nvPr/>
        </p:nvSpPr>
        <p:spPr>
          <a:xfrm flipH="false" flipV="false" rot="-326473">
            <a:off x="3402802" y="1864402"/>
            <a:ext cx="7315200" cy="1515405"/>
          </a:xfrm>
          <a:custGeom>
            <a:avLst/>
            <a:gdLst/>
            <a:ahLst/>
            <a:cxnLst/>
            <a:rect r="r" b="b" t="t" l="l"/>
            <a:pathLst>
              <a:path h="1515405" w="7315200">
                <a:moveTo>
                  <a:pt x="0" y="0"/>
                </a:moveTo>
                <a:lnTo>
                  <a:pt x="7315200" y="0"/>
                </a:lnTo>
                <a:lnTo>
                  <a:pt x="7315200" y="1515405"/>
                </a:lnTo>
                <a:lnTo>
                  <a:pt x="0" y="1515405"/>
                </a:lnTo>
                <a:lnTo>
                  <a:pt x="0" y="0"/>
                </a:lnTo>
                <a:close/>
              </a:path>
            </a:pathLst>
          </a:custGeom>
          <a:blipFill>
            <a:blip r:embed="rId11">
              <a:extLst>
                <a:ext uri="{96DAC541-7B7A-43D3-8B79-37D633B846F1}">
                  <asvg:svgBlip xmlns:asvg="http://schemas.microsoft.com/office/drawing/2016/SVG/main" r:embed="rId12"/>
                </a:ext>
              </a:extLst>
            </a:blip>
            <a:stretch>
              <a:fillRect l="0" t="-283" r="0" b="-283"/>
            </a:stretch>
          </a:blipFill>
        </p:spPr>
      </p:sp>
      <p:grpSp>
        <p:nvGrpSpPr>
          <p:cNvPr name="Group 20" id="20"/>
          <p:cNvGrpSpPr/>
          <p:nvPr/>
        </p:nvGrpSpPr>
        <p:grpSpPr>
          <a:xfrm rot="0">
            <a:off x="9877164" y="765941"/>
            <a:ext cx="1466190" cy="1593404"/>
            <a:chOff x="0" y="0"/>
            <a:chExt cx="1954920" cy="2124539"/>
          </a:xfrm>
        </p:grpSpPr>
        <p:sp>
          <p:nvSpPr>
            <p:cNvPr name="Freeform 21" id="21"/>
            <p:cNvSpPr/>
            <p:nvPr/>
          </p:nvSpPr>
          <p:spPr>
            <a:xfrm flipH="false" flipV="false" rot="0">
              <a:off x="0" y="0"/>
              <a:ext cx="1954911" cy="2124583"/>
            </a:xfrm>
            <a:custGeom>
              <a:avLst/>
              <a:gdLst/>
              <a:ahLst/>
              <a:cxnLst/>
              <a:rect r="r" b="b" t="t" l="l"/>
              <a:pathLst>
                <a:path h="2124583" w="1954911">
                  <a:moveTo>
                    <a:pt x="0" y="0"/>
                  </a:moveTo>
                  <a:lnTo>
                    <a:pt x="1954911" y="0"/>
                  </a:lnTo>
                  <a:lnTo>
                    <a:pt x="1954911" y="2124583"/>
                  </a:lnTo>
                  <a:lnTo>
                    <a:pt x="0" y="2124583"/>
                  </a:lnTo>
                  <a:lnTo>
                    <a:pt x="0" y="0"/>
                  </a:lnTo>
                  <a:close/>
                </a:path>
              </a:pathLst>
            </a:custGeom>
            <a:blipFill>
              <a:blip r:embed="rId13"/>
              <a:stretch>
                <a:fillRect l="0" t="-67" r="0" b="-65"/>
              </a:stretch>
            </a:blipFill>
          </p:spPr>
        </p:sp>
      </p:grpSp>
      <p:grpSp>
        <p:nvGrpSpPr>
          <p:cNvPr name="Group 22" id="22"/>
          <p:cNvGrpSpPr/>
          <p:nvPr/>
        </p:nvGrpSpPr>
        <p:grpSpPr>
          <a:xfrm rot="746098">
            <a:off x="15031653" y="1423419"/>
            <a:ext cx="2338725" cy="3570572"/>
            <a:chOff x="0" y="0"/>
            <a:chExt cx="3118300" cy="4760763"/>
          </a:xfrm>
        </p:grpSpPr>
        <p:sp>
          <p:nvSpPr>
            <p:cNvPr name="Freeform 23" id="23"/>
            <p:cNvSpPr/>
            <p:nvPr/>
          </p:nvSpPr>
          <p:spPr>
            <a:xfrm flipH="false" flipV="false" rot="0">
              <a:off x="0" y="0"/>
              <a:ext cx="3118358" cy="4760722"/>
            </a:xfrm>
            <a:custGeom>
              <a:avLst/>
              <a:gdLst/>
              <a:ahLst/>
              <a:cxnLst/>
              <a:rect r="r" b="b" t="t" l="l"/>
              <a:pathLst>
                <a:path h="4760722" w="3118358">
                  <a:moveTo>
                    <a:pt x="0" y="0"/>
                  </a:moveTo>
                  <a:lnTo>
                    <a:pt x="3118358" y="0"/>
                  </a:lnTo>
                  <a:lnTo>
                    <a:pt x="3118358" y="4760722"/>
                  </a:lnTo>
                  <a:lnTo>
                    <a:pt x="0" y="4760722"/>
                  </a:lnTo>
                  <a:lnTo>
                    <a:pt x="0" y="0"/>
                  </a:lnTo>
                  <a:close/>
                </a:path>
              </a:pathLst>
            </a:custGeom>
            <a:blipFill>
              <a:blip r:embed="rId14"/>
              <a:stretch>
                <a:fillRect l="0" t="-53" r="1" b="-54"/>
              </a:stretch>
            </a:blipFill>
          </p:spPr>
        </p:sp>
      </p:grpSp>
      <p:grpSp>
        <p:nvGrpSpPr>
          <p:cNvPr name="Group 24" id="24"/>
          <p:cNvGrpSpPr/>
          <p:nvPr/>
        </p:nvGrpSpPr>
        <p:grpSpPr>
          <a:xfrm rot="0">
            <a:off x="884662" y="5986997"/>
            <a:ext cx="2283788" cy="2785699"/>
            <a:chOff x="0" y="0"/>
            <a:chExt cx="3045051" cy="3714265"/>
          </a:xfrm>
        </p:grpSpPr>
        <p:sp>
          <p:nvSpPr>
            <p:cNvPr name="Freeform 25" id="25"/>
            <p:cNvSpPr/>
            <p:nvPr/>
          </p:nvSpPr>
          <p:spPr>
            <a:xfrm flipH="false" flipV="false" rot="0">
              <a:off x="0" y="0"/>
              <a:ext cx="3045079" cy="3714242"/>
            </a:xfrm>
            <a:custGeom>
              <a:avLst/>
              <a:gdLst/>
              <a:ahLst/>
              <a:cxnLst/>
              <a:rect r="r" b="b" t="t" l="l"/>
              <a:pathLst>
                <a:path h="3714242" w="3045079">
                  <a:moveTo>
                    <a:pt x="0" y="0"/>
                  </a:moveTo>
                  <a:lnTo>
                    <a:pt x="3045079" y="0"/>
                  </a:lnTo>
                  <a:lnTo>
                    <a:pt x="3045079" y="3714242"/>
                  </a:lnTo>
                  <a:lnTo>
                    <a:pt x="0" y="3714242"/>
                  </a:lnTo>
                  <a:lnTo>
                    <a:pt x="0" y="0"/>
                  </a:lnTo>
                  <a:close/>
                </a:path>
              </a:pathLst>
            </a:custGeom>
            <a:blipFill>
              <a:blip r:embed="rId15"/>
              <a:stretch>
                <a:fillRect l="0" t="-26" r="0" b="-26"/>
              </a:stretch>
            </a:blipFill>
          </p:spPr>
        </p:sp>
      </p:grpSp>
      <p:grpSp>
        <p:nvGrpSpPr>
          <p:cNvPr name="Group 26" id="26"/>
          <p:cNvGrpSpPr/>
          <p:nvPr/>
        </p:nvGrpSpPr>
        <p:grpSpPr>
          <a:xfrm rot="-720997">
            <a:off x="2376715" y="7151733"/>
            <a:ext cx="2369888" cy="2106567"/>
            <a:chOff x="0" y="0"/>
            <a:chExt cx="3159851" cy="2808756"/>
          </a:xfrm>
        </p:grpSpPr>
        <p:sp>
          <p:nvSpPr>
            <p:cNvPr name="Freeform 27" id="27"/>
            <p:cNvSpPr/>
            <p:nvPr/>
          </p:nvSpPr>
          <p:spPr>
            <a:xfrm flipH="false" flipV="false" rot="0">
              <a:off x="0" y="0"/>
              <a:ext cx="3159887" cy="2808732"/>
            </a:xfrm>
            <a:custGeom>
              <a:avLst/>
              <a:gdLst/>
              <a:ahLst/>
              <a:cxnLst/>
              <a:rect r="r" b="b" t="t" l="l"/>
              <a:pathLst>
                <a:path h="2808732" w="3159887">
                  <a:moveTo>
                    <a:pt x="0" y="0"/>
                  </a:moveTo>
                  <a:lnTo>
                    <a:pt x="3159887" y="0"/>
                  </a:lnTo>
                  <a:lnTo>
                    <a:pt x="3159887" y="2808732"/>
                  </a:lnTo>
                  <a:lnTo>
                    <a:pt x="0" y="2808732"/>
                  </a:lnTo>
                  <a:lnTo>
                    <a:pt x="0" y="0"/>
                  </a:lnTo>
                  <a:close/>
                </a:path>
              </a:pathLst>
            </a:custGeom>
            <a:blipFill>
              <a:blip r:embed="rId16"/>
              <a:stretch>
                <a:fillRect l="0" t="0" r="1" b="0"/>
              </a:stretch>
            </a:blipFill>
          </p:spPr>
        </p:sp>
      </p:grpSp>
      <p:sp>
        <p:nvSpPr>
          <p:cNvPr name="TextBox 28" id="28"/>
          <p:cNvSpPr txBox="true"/>
          <p:nvPr/>
        </p:nvSpPr>
        <p:spPr>
          <a:xfrm rot="61867">
            <a:off x="3930376" y="4412032"/>
            <a:ext cx="12422420" cy="3578750"/>
          </a:xfrm>
          <a:prstGeom prst="rect">
            <a:avLst/>
          </a:prstGeom>
        </p:spPr>
        <p:txBody>
          <a:bodyPr anchor="t" rtlCol="false" tIns="0" lIns="0" bIns="0" rIns="0">
            <a:spAutoFit/>
          </a:bodyPr>
          <a:lstStyle/>
          <a:p>
            <a:pPr algn="just">
              <a:lnSpc>
                <a:spcPts val="5738"/>
              </a:lnSpc>
            </a:pPr>
            <a:r>
              <a:rPr lang="en-US" sz="5264" spc="130">
                <a:solidFill>
                  <a:srgbClr val="985941"/>
                </a:solidFill>
                <a:latin typeface="Noto Serif Ethiopic"/>
                <a:ea typeface="Noto Serif Ethiopic"/>
                <a:cs typeface="Noto Serif Ethiopic"/>
                <a:sym typeface="Noto Serif Ethiopic"/>
              </a:rPr>
              <a:t>STUDENT NAME: M.Varshini</a:t>
            </a:r>
          </a:p>
          <a:p>
            <a:pPr algn="just">
              <a:lnSpc>
                <a:spcPts val="5738"/>
              </a:lnSpc>
            </a:pPr>
            <a:r>
              <a:rPr lang="en-US" sz="5264" spc="130">
                <a:solidFill>
                  <a:srgbClr val="985941"/>
                </a:solidFill>
                <a:latin typeface="Noto Serif Ethiopic"/>
                <a:ea typeface="Noto Serif Ethiopic"/>
                <a:cs typeface="Noto Serif Ethiopic"/>
                <a:sym typeface="Noto Serif Ethiopic"/>
              </a:rPr>
              <a:t>REGISTER NO AND NMID: 212402501 and 138753E23A00D4690C3448F36A3FBF6A</a:t>
            </a:r>
          </a:p>
          <a:p>
            <a:pPr algn="just">
              <a:lnSpc>
                <a:spcPts val="5738"/>
              </a:lnSpc>
            </a:pPr>
            <a:r>
              <a:rPr lang="en-US" sz="5264" spc="130">
                <a:solidFill>
                  <a:srgbClr val="985941"/>
                </a:solidFill>
                <a:latin typeface="Noto Serif Ethiopic"/>
                <a:ea typeface="Noto Serif Ethiopic"/>
                <a:cs typeface="Noto Serif Ethiopic"/>
                <a:sym typeface="Noto Serif Ethiopic"/>
              </a:rPr>
              <a:t>DEPORTMENT: BCA</a:t>
            </a:r>
          </a:p>
          <a:p>
            <a:pPr algn="just">
              <a:lnSpc>
                <a:spcPts val="5738"/>
              </a:lnSpc>
            </a:pPr>
            <a:r>
              <a:rPr lang="en-US" sz="5264" spc="130">
                <a:solidFill>
                  <a:srgbClr val="985941"/>
                </a:solidFill>
                <a:latin typeface="Noto Serif Ethiopic"/>
                <a:ea typeface="Noto Serif Ethiopic"/>
                <a:cs typeface="Noto Serif Ethiopic"/>
                <a:sym typeface="Noto Serif Ethiopic"/>
              </a:rPr>
              <a:t>COLLEGE: A.M.Jain College</a:t>
            </a:r>
          </a:p>
        </p:txBody>
      </p:sp>
      <p:sp>
        <p:nvSpPr>
          <p:cNvPr name="TextBox 29" id="29"/>
          <p:cNvSpPr txBox="true"/>
          <p:nvPr/>
        </p:nvSpPr>
        <p:spPr>
          <a:xfrm rot="-339664">
            <a:off x="2253352" y="2234776"/>
            <a:ext cx="9173278" cy="765176"/>
          </a:xfrm>
          <a:prstGeom prst="rect">
            <a:avLst/>
          </a:prstGeom>
        </p:spPr>
        <p:txBody>
          <a:bodyPr anchor="t" rtlCol="false" tIns="0" lIns="0" bIns="0" rIns="0">
            <a:spAutoFit/>
          </a:bodyPr>
          <a:lstStyle/>
          <a:p>
            <a:pPr algn="ctr">
              <a:lnSpc>
                <a:spcPts val="4999"/>
              </a:lnSpc>
            </a:pPr>
            <a:r>
              <a:rPr lang="en-US" b="true" sz="4999" spc="125">
                <a:solidFill>
                  <a:srgbClr val="7C8651"/>
                </a:solidFill>
                <a:latin typeface="Times New Roman Bold"/>
                <a:ea typeface="Times New Roman Bold"/>
                <a:cs typeface="Times New Roman Bold"/>
                <a:sym typeface="Times New Roman Bold"/>
              </a:rPr>
              <a:t>digital Portfolio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723542">
            <a:off x="7664586" y="7989404"/>
            <a:ext cx="11905389" cy="8229600"/>
            <a:chOff x="0" y="0"/>
            <a:chExt cx="15873852" cy="10972800"/>
          </a:xfrm>
        </p:grpSpPr>
        <p:sp>
          <p:nvSpPr>
            <p:cNvPr name="Freeform 6" id="6"/>
            <p:cNvSpPr/>
            <p:nvPr/>
          </p:nvSpPr>
          <p:spPr>
            <a:xfrm flipH="false" flipV="false" rot="0">
              <a:off x="0" y="0"/>
              <a:ext cx="15873857" cy="10972800"/>
            </a:xfrm>
            <a:custGeom>
              <a:avLst/>
              <a:gdLst/>
              <a:ahLst/>
              <a:cxnLst/>
              <a:rect r="r" b="b" t="t" l="l"/>
              <a:pathLst>
                <a:path h="10972800" w="15873857">
                  <a:moveTo>
                    <a:pt x="0" y="0"/>
                  </a:moveTo>
                  <a:lnTo>
                    <a:pt x="15873857" y="0"/>
                  </a:lnTo>
                  <a:lnTo>
                    <a:pt x="15873857" y="10972800"/>
                  </a:lnTo>
                  <a:lnTo>
                    <a:pt x="0" y="10972800"/>
                  </a:lnTo>
                  <a:lnTo>
                    <a:pt x="0" y="0"/>
                  </a:lnTo>
                  <a:close/>
                </a:path>
              </a:pathLst>
            </a:custGeom>
            <a:blipFill>
              <a:blip r:embed="rId5"/>
              <a:stretch>
                <a:fillRect l="0" t="-66" r="0" b="-66"/>
              </a:stretch>
            </a:blipFill>
          </p:spPr>
        </p:sp>
      </p:grpSp>
      <p:grpSp>
        <p:nvGrpSpPr>
          <p:cNvPr name="Group 7" id="7"/>
          <p:cNvGrpSpPr/>
          <p:nvPr/>
        </p:nvGrpSpPr>
        <p:grpSpPr>
          <a:xfrm rot="0">
            <a:off x="0" y="1560070"/>
            <a:ext cx="9554882" cy="5015702"/>
            <a:chOff x="0" y="0"/>
            <a:chExt cx="12739843" cy="6687603"/>
          </a:xfrm>
        </p:grpSpPr>
        <p:sp>
          <p:nvSpPr>
            <p:cNvPr name="Freeform 8" id="8"/>
            <p:cNvSpPr/>
            <p:nvPr/>
          </p:nvSpPr>
          <p:spPr>
            <a:xfrm flipH="false" flipV="false" rot="0">
              <a:off x="0" y="0"/>
              <a:ext cx="12739878" cy="6687566"/>
            </a:xfrm>
            <a:custGeom>
              <a:avLst/>
              <a:gdLst/>
              <a:ahLst/>
              <a:cxnLst/>
              <a:rect r="r" b="b" t="t" l="l"/>
              <a:pathLst>
                <a:path h="6687566" w="12739878">
                  <a:moveTo>
                    <a:pt x="0" y="0"/>
                  </a:moveTo>
                  <a:lnTo>
                    <a:pt x="12739878" y="0"/>
                  </a:lnTo>
                  <a:lnTo>
                    <a:pt x="12739878" y="6687566"/>
                  </a:lnTo>
                  <a:lnTo>
                    <a:pt x="0" y="6687566"/>
                  </a:lnTo>
                  <a:lnTo>
                    <a:pt x="0" y="0"/>
                  </a:lnTo>
                  <a:close/>
                </a:path>
              </a:pathLst>
            </a:custGeom>
            <a:blipFill>
              <a:blip r:embed="rId6"/>
              <a:stretch>
                <a:fillRect l="-4362" t="0" r="-4362" b="0"/>
              </a:stretch>
            </a:blipFill>
          </p:spPr>
        </p:sp>
      </p:grpSp>
      <p:grpSp>
        <p:nvGrpSpPr>
          <p:cNvPr name="Group 9" id="9"/>
          <p:cNvGrpSpPr/>
          <p:nvPr/>
        </p:nvGrpSpPr>
        <p:grpSpPr>
          <a:xfrm rot="0">
            <a:off x="229058" y="6836572"/>
            <a:ext cx="8342008" cy="3334670"/>
            <a:chOff x="0" y="0"/>
            <a:chExt cx="11122677" cy="4446227"/>
          </a:xfrm>
        </p:grpSpPr>
        <p:sp>
          <p:nvSpPr>
            <p:cNvPr name="Freeform 10" id="10"/>
            <p:cNvSpPr/>
            <p:nvPr/>
          </p:nvSpPr>
          <p:spPr>
            <a:xfrm flipH="false" flipV="false" rot="0">
              <a:off x="0" y="0"/>
              <a:ext cx="11122660" cy="4446270"/>
            </a:xfrm>
            <a:custGeom>
              <a:avLst/>
              <a:gdLst/>
              <a:ahLst/>
              <a:cxnLst/>
              <a:rect r="r" b="b" t="t" l="l"/>
              <a:pathLst>
                <a:path h="4446270" w="11122660">
                  <a:moveTo>
                    <a:pt x="0" y="0"/>
                  </a:moveTo>
                  <a:lnTo>
                    <a:pt x="11122660" y="0"/>
                  </a:lnTo>
                  <a:lnTo>
                    <a:pt x="11122660" y="4446270"/>
                  </a:lnTo>
                  <a:lnTo>
                    <a:pt x="0" y="4446270"/>
                  </a:lnTo>
                  <a:lnTo>
                    <a:pt x="0" y="0"/>
                  </a:lnTo>
                  <a:close/>
                </a:path>
              </a:pathLst>
            </a:custGeom>
            <a:blipFill>
              <a:blip r:embed="rId7"/>
              <a:stretch>
                <a:fillRect l="-2689" t="0" r="-2689" b="0"/>
              </a:stretch>
            </a:blipFill>
          </p:spPr>
        </p:sp>
      </p:grpSp>
      <p:grpSp>
        <p:nvGrpSpPr>
          <p:cNvPr name="Group 11" id="11"/>
          <p:cNvGrpSpPr/>
          <p:nvPr/>
        </p:nvGrpSpPr>
        <p:grpSpPr>
          <a:xfrm rot="0">
            <a:off x="9554882" y="0"/>
            <a:ext cx="8733118" cy="4845415"/>
            <a:chOff x="0" y="0"/>
            <a:chExt cx="11644157" cy="6460553"/>
          </a:xfrm>
        </p:grpSpPr>
        <p:sp>
          <p:nvSpPr>
            <p:cNvPr name="Freeform 12" id="12"/>
            <p:cNvSpPr/>
            <p:nvPr/>
          </p:nvSpPr>
          <p:spPr>
            <a:xfrm flipH="false" flipV="false" rot="0">
              <a:off x="0" y="0"/>
              <a:ext cx="11644122" cy="6460490"/>
            </a:xfrm>
            <a:custGeom>
              <a:avLst/>
              <a:gdLst/>
              <a:ahLst/>
              <a:cxnLst/>
              <a:rect r="r" b="b" t="t" l="l"/>
              <a:pathLst>
                <a:path h="6460490" w="11644122">
                  <a:moveTo>
                    <a:pt x="0" y="0"/>
                  </a:moveTo>
                  <a:lnTo>
                    <a:pt x="11644122" y="0"/>
                  </a:lnTo>
                  <a:lnTo>
                    <a:pt x="11644122" y="6460490"/>
                  </a:lnTo>
                  <a:lnTo>
                    <a:pt x="0" y="6460490"/>
                  </a:lnTo>
                  <a:lnTo>
                    <a:pt x="0" y="0"/>
                  </a:lnTo>
                  <a:close/>
                </a:path>
              </a:pathLst>
            </a:custGeom>
            <a:blipFill>
              <a:blip r:embed="rId8"/>
              <a:stretch>
                <a:fillRect l="-14797" t="0" r="-14798" b="0"/>
              </a:stretch>
            </a:blipFill>
          </p:spPr>
        </p:sp>
      </p:grpSp>
      <p:grpSp>
        <p:nvGrpSpPr>
          <p:cNvPr name="Group 13" id="13"/>
          <p:cNvGrpSpPr/>
          <p:nvPr/>
        </p:nvGrpSpPr>
        <p:grpSpPr>
          <a:xfrm rot="0">
            <a:off x="9135396" y="5317367"/>
            <a:ext cx="8963769" cy="4747771"/>
            <a:chOff x="0" y="0"/>
            <a:chExt cx="11951692" cy="6330361"/>
          </a:xfrm>
        </p:grpSpPr>
        <p:sp>
          <p:nvSpPr>
            <p:cNvPr name="Freeform 14" id="14"/>
            <p:cNvSpPr/>
            <p:nvPr/>
          </p:nvSpPr>
          <p:spPr>
            <a:xfrm flipH="false" flipV="false" rot="0">
              <a:off x="0" y="0"/>
              <a:ext cx="11951716" cy="6330315"/>
            </a:xfrm>
            <a:custGeom>
              <a:avLst/>
              <a:gdLst/>
              <a:ahLst/>
              <a:cxnLst/>
              <a:rect r="r" b="b" t="t" l="l"/>
              <a:pathLst>
                <a:path h="6330315" w="11951716">
                  <a:moveTo>
                    <a:pt x="0" y="0"/>
                  </a:moveTo>
                  <a:lnTo>
                    <a:pt x="11951716" y="0"/>
                  </a:lnTo>
                  <a:lnTo>
                    <a:pt x="11951716" y="6330315"/>
                  </a:lnTo>
                  <a:lnTo>
                    <a:pt x="0" y="6330315"/>
                  </a:lnTo>
                  <a:lnTo>
                    <a:pt x="0" y="0"/>
                  </a:lnTo>
                  <a:close/>
                </a:path>
              </a:pathLst>
            </a:custGeom>
            <a:blipFill>
              <a:blip r:embed="rId9"/>
              <a:stretch>
                <a:fillRect l="-2691" t="0" r="-2691" b="0"/>
              </a:stretch>
            </a:blipFill>
          </p:spPr>
        </p:sp>
      </p:grpSp>
      <p:grpSp>
        <p:nvGrpSpPr>
          <p:cNvPr name="Group 15" id="15"/>
          <p:cNvGrpSpPr/>
          <p:nvPr/>
        </p:nvGrpSpPr>
        <p:grpSpPr>
          <a:xfrm rot="0">
            <a:off x="15597146" y="7691252"/>
            <a:ext cx="3324309" cy="3584161"/>
            <a:chOff x="0" y="0"/>
            <a:chExt cx="4432412" cy="4778881"/>
          </a:xfrm>
        </p:grpSpPr>
        <p:sp>
          <p:nvSpPr>
            <p:cNvPr name="Freeform 16" id="16"/>
            <p:cNvSpPr/>
            <p:nvPr/>
          </p:nvSpPr>
          <p:spPr>
            <a:xfrm flipH="true" flipV="true" rot="0">
              <a:off x="0" y="0"/>
              <a:ext cx="4432427" cy="4778883"/>
            </a:xfrm>
            <a:custGeom>
              <a:avLst/>
              <a:gdLst/>
              <a:ahLst/>
              <a:cxnLst/>
              <a:rect r="r" b="b" t="t" l="l"/>
              <a:pathLst>
                <a:path h="4778883" w="4432427">
                  <a:moveTo>
                    <a:pt x="4432427" y="4778883"/>
                  </a:moveTo>
                  <a:lnTo>
                    <a:pt x="0" y="4778883"/>
                  </a:lnTo>
                  <a:lnTo>
                    <a:pt x="0" y="0"/>
                  </a:lnTo>
                  <a:lnTo>
                    <a:pt x="4432427" y="0"/>
                  </a:lnTo>
                  <a:lnTo>
                    <a:pt x="4432427" y="4778883"/>
                  </a:lnTo>
                  <a:close/>
                </a:path>
              </a:pathLst>
            </a:custGeom>
            <a:blipFill>
              <a:blip r:embed="rId10"/>
              <a:stretch>
                <a:fillRect l="0" t="-52" r="0" b="-52"/>
              </a:stretch>
            </a:blipFill>
          </p:spPr>
        </p:sp>
      </p:grpSp>
      <p:grpSp>
        <p:nvGrpSpPr>
          <p:cNvPr name="Group 17" id="17"/>
          <p:cNvGrpSpPr/>
          <p:nvPr/>
        </p:nvGrpSpPr>
        <p:grpSpPr>
          <a:xfrm rot="-5400000">
            <a:off x="15727071" y="-763380"/>
            <a:ext cx="3324309" cy="3584161"/>
            <a:chOff x="0" y="0"/>
            <a:chExt cx="4432412" cy="4778881"/>
          </a:xfrm>
        </p:grpSpPr>
        <p:sp>
          <p:nvSpPr>
            <p:cNvPr name="Freeform 18" id="18"/>
            <p:cNvSpPr/>
            <p:nvPr/>
          </p:nvSpPr>
          <p:spPr>
            <a:xfrm flipH="true" flipV="true" rot="0">
              <a:off x="0" y="0"/>
              <a:ext cx="4432427" cy="4778883"/>
            </a:xfrm>
            <a:custGeom>
              <a:avLst/>
              <a:gdLst/>
              <a:ahLst/>
              <a:cxnLst/>
              <a:rect r="r" b="b" t="t" l="l"/>
              <a:pathLst>
                <a:path h="4778883" w="4432427">
                  <a:moveTo>
                    <a:pt x="4432427" y="4778883"/>
                  </a:moveTo>
                  <a:lnTo>
                    <a:pt x="0" y="4778883"/>
                  </a:lnTo>
                  <a:lnTo>
                    <a:pt x="0" y="0"/>
                  </a:lnTo>
                  <a:lnTo>
                    <a:pt x="4432427" y="0"/>
                  </a:lnTo>
                  <a:lnTo>
                    <a:pt x="4432427" y="4778883"/>
                  </a:lnTo>
                  <a:close/>
                </a:path>
              </a:pathLst>
            </a:custGeom>
            <a:blipFill>
              <a:blip r:embed="rId10"/>
              <a:stretch>
                <a:fillRect l="0" t="-52" r="0" b="-52"/>
              </a:stretch>
            </a:blipFill>
          </p:spPr>
        </p:sp>
      </p:grpSp>
      <p:grpSp>
        <p:nvGrpSpPr>
          <p:cNvPr name="Group 19" id="19"/>
          <p:cNvGrpSpPr/>
          <p:nvPr/>
        </p:nvGrpSpPr>
        <p:grpSpPr>
          <a:xfrm rot="919912">
            <a:off x="8120238" y="6346628"/>
            <a:ext cx="901657" cy="979889"/>
            <a:chOff x="0" y="0"/>
            <a:chExt cx="1202209" cy="1306519"/>
          </a:xfrm>
        </p:grpSpPr>
        <p:sp>
          <p:nvSpPr>
            <p:cNvPr name="Freeform 20" id="20"/>
            <p:cNvSpPr/>
            <p:nvPr/>
          </p:nvSpPr>
          <p:spPr>
            <a:xfrm flipH="false" flipV="false" rot="0">
              <a:off x="0" y="0"/>
              <a:ext cx="1202182" cy="1306576"/>
            </a:xfrm>
            <a:custGeom>
              <a:avLst/>
              <a:gdLst/>
              <a:ahLst/>
              <a:cxnLst/>
              <a:rect r="r" b="b" t="t" l="l"/>
              <a:pathLst>
                <a:path h="1306576" w="1202182">
                  <a:moveTo>
                    <a:pt x="0" y="0"/>
                  </a:moveTo>
                  <a:lnTo>
                    <a:pt x="1202182" y="0"/>
                  </a:lnTo>
                  <a:lnTo>
                    <a:pt x="1202182" y="1306576"/>
                  </a:lnTo>
                  <a:lnTo>
                    <a:pt x="0" y="1306576"/>
                  </a:lnTo>
                  <a:lnTo>
                    <a:pt x="0" y="0"/>
                  </a:lnTo>
                  <a:close/>
                </a:path>
              </a:pathLst>
            </a:custGeom>
            <a:blipFill>
              <a:blip r:embed="rId11"/>
              <a:stretch>
                <a:fillRect l="0" t="-67" r="-2" b="-63"/>
              </a:stretch>
            </a:blipFill>
          </p:spPr>
        </p:sp>
      </p:grpSp>
      <p:grpSp>
        <p:nvGrpSpPr>
          <p:cNvPr name="Group 21" id="21"/>
          <p:cNvGrpSpPr/>
          <p:nvPr/>
        </p:nvGrpSpPr>
        <p:grpSpPr>
          <a:xfrm rot="0">
            <a:off x="8333344" y="717209"/>
            <a:ext cx="1221538" cy="842861"/>
            <a:chOff x="0" y="0"/>
            <a:chExt cx="1628717" cy="1123815"/>
          </a:xfrm>
        </p:grpSpPr>
        <p:sp>
          <p:nvSpPr>
            <p:cNvPr name="Freeform 22" id="22"/>
            <p:cNvSpPr/>
            <p:nvPr/>
          </p:nvSpPr>
          <p:spPr>
            <a:xfrm flipH="false" flipV="false" rot="0">
              <a:off x="0" y="0"/>
              <a:ext cx="1628775" cy="1123823"/>
            </a:xfrm>
            <a:custGeom>
              <a:avLst/>
              <a:gdLst/>
              <a:ahLst/>
              <a:cxnLst/>
              <a:rect r="r" b="b" t="t" l="l"/>
              <a:pathLst>
                <a:path h="1123823" w="1628775">
                  <a:moveTo>
                    <a:pt x="0" y="0"/>
                  </a:moveTo>
                  <a:lnTo>
                    <a:pt x="1628775" y="0"/>
                  </a:lnTo>
                  <a:lnTo>
                    <a:pt x="1628775" y="1123823"/>
                  </a:lnTo>
                  <a:lnTo>
                    <a:pt x="0" y="1123823"/>
                  </a:lnTo>
                  <a:lnTo>
                    <a:pt x="0" y="0"/>
                  </a:lnTo>
                  <a:close/>
                </a:path>
              </a:pathLst>
            </a:custGeom>
            <a:blipFill>
              <a:blip r:embed="rId12"/>
              <a:stretch>
                <a:fillRect l="0" t="-2" r="3" b="-1"/>
              </a:stretch>
            </a:blipFill>
          </p:spPr>
        </p:sp>
      </p:grpSp>
      <p:sp>
        <p:nvSpPr>
          <p:cNvPr name="TextBox 23" id="23"/>
          <p:cNvSpPr txBox="true"/>
          <p:nvPr/>
        </p:nvSpPr>
        <p:spPr>
          <a:xfrm rot="0">
            <a:off x="970019" y="523961"/>
            <a:ext cx="7601047" cy="614679"/>
          </a:xfrm>
          <a:prstGeom prst="rect">
            <a:avLst/>
          </a:prstGeom>
        </p:spPr>
        <p:txBody>
          <a:bodyPr anchor="t" rtlCol="false" tIns="0" lIns="0" bIns="0" rIns="0">
            <a:spAutoFit/>
          </a:bodyPr>
          <a:lstStyle/>
          <a:p>
            <a:pPr algn="ctr">
              <a:lnSpc>
                <a:spcPts val="4198"/>
              </a:lnSpc>
            </a:pPr>
            <a:r>
              <a:rPr lang="en-US" b="true" sz="4198" spc="103">
                <a:solidFill>
                  <a:srgbClr val="596428"/>
                </a:solidFill>
                <a:latin typeface="The Seasons Bold"/>
                <a:ea typeface="The Seasons Bold"/>
                <a:cs typeface="The Seasons Bold"/>
                <a:sym typeface="The Seasons Bold"/>
              </a:rPr>
              <a:t>RESULTS AND SCREENSHOTS</a:t>
            </a:r>
          </a:p>
        </p:txBody>
      </p:sp>
      <p:grpSp>
        <p:nvGrpSpPr>
          <p:cNvPr name="Group 24" id="24"/>
          <p:cNvGrpSpPr/>
          <p:nvPr/>
        </p:nvGrpSpPr>
        <p:grpSpPr>
          <a:xfrm rot="0">
            <a:off x="-133776" y="-25848"/>
            <a:ext cx="1221538" cy="842861"/>
            <a:chOff x="0" y="0"/>
            <a:chExt cx="1628717" cy="1123815"/>
          </a:xfrm>
        </p:grpSpPr>
        <p:sp>
          <p:nvSpPr>
            <p:cNvPr name="Freeform 25" id="25"/>
            <p:cNvSpPr/>
            <p:nvPr/>
          </p:nvSpPr>
          <p:spPr>
            <a:xfrm flipH="false" flipV="false" rot="0">
              <a:off x="0" y="0"/>
              <a:ext cx="1628775" cy="1123823"/>
            </a:xfrm>
            <a:custGeom>
              <a:avLst/>
              <a:gdLst/>
              <a:ahLst/>
              <a:cxnLst/>
              <a:rect r="r" b="b" t="t" l="l"/>
              <a:pathLst>
                <a:path h="1123823" w="1628775">
                  <a:moveTo>
                    <a:pt x="0" y="0"/>
                  </a:moveTo>
                  <a:lnTo>
                    <a:pt x="1628775" y="0"/>
                  </a:lnTo>
                  <a:lnTo>
                    <a:pt x="1628775" y="1123823"/>
                  </a:lnTo>
                  <a:lnTo>
                    <a:pt x="0" y="1123823"/>
                  </a:lnTo>
                  <a:lnTo>
                    <a:pt x="0" y="0"/>
                  </a:lnTo>
                  <a:close/>
                </a:path>
              </a:pathLst>
            </a:custGeom>
            <a:blipFill>
              <a:blip r:embed="rId12"/>
              <a:stretch>
                <a:fillRect l="0" t="-2" r="3" b="-1"/>
              </a:stretch>
            </a:blipFill>
          </p:spPr>
        </p:sp>
      </p:grpSp>
      <p:sp>
        <p:nvSpPr>
          <p:cNvPr name="Freeform 26" id="26"/>
          <p:cNvSpPr/>
          <p:nvPr/>
        </p:nvSpPr>
        <p:spPr>
          <a:xfrm flipH="false" flipV="false" rot="691104">
            <a:off x="17282941" y="4794856"/>
            <a:ext cx="1045022" cy="1045022"/>
          </a:xfrm>
          <a:custGeom>
            <a:avLst/>
            <a:gdLst/>
            <a:ahLst/>
            <a:cxnLst/>
            <a:rect r="r" b="b" t="t" l="l"/>
            <a:pathLst>
              <a:path h="1045022" w="1045022">
                <a:moveTo>
                  <a:pt x="0" y="0"/>
                </a:moveTo>
                <a:lnTo>
                  <a:pt x="1045022" y="0"/>
                </a:lnTo>
                <a:lnTo>
                  <a:pt x="1045022" y="1045022"/>
                </a:lnTo>
                <a:lnTo>
                  <a:pt x="0" y="104502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723542">
            <a:off x="7664586" y="7989404"/>
            <a:ext cx="11905389" cy="8229600"/>
            <a:chOff x="0" y="0"/>
            <a:chExt cx="15873852" cy="10972800"/>
          </a:xfrm>
        </p:grpSpPr>
        <p:sp>
          <p:nvSpPr>
            <p:cNvPr name="Freeform 6" id="6"/>
            <p:cNvSpPr/>
            <p:nvPr/>
          </p:nvSpPr>
          <p:spPr>
            <a:xfrm flipH="false" flipV="false" rot="0">
              <a:off x="0" y="0"/>
              <a:ext cx="15873857" cy="10972800"/>
            </a:xfrm>
            <a:custGeom>
              <a:avLst/>
              <a:gdLst/>
              <a:ahLst/>
              <a:cxnLst/>
              <a:rect r="r" b="b" t="t" l="l"/>
              <a:pathLst>
                <a:path h="10972800" w="15873857">
                  <a:moveTo>
                    <a:pt x="0" y="0"/>
                  </a:moveTo>
                  <a:lnTo>
                    <a:pt x="15873857" y="0"/>
                  </a:lnTo>
                  <a:lnTo>
                    <a:pt x="15873857" y="10972800"/>
                  </a:lnTo>
                  <a:lnTo>
                    <a:pt x="0" y="10972800"/>
                  </a:lnTo>
                  <a:lnTo>
                    <a:pt x="0" y="0"/>
                  </a:lnTo>
                  <a:close/>
                </a:path>
              </a:pathLst>
            </a:custGeom>
            <a:blipFill>
              <a:blip r:embed="rId5"/>
              <a:stretch>
                <a:fillRect l="0" t="-66" r="0" b="-66"/>
              </a:stretch>
            </a:blipFill>
          </p:spPr>
        </p:sp>
      </p:grpSp>
      <p:grpSp>
        <p:nvGrpSpPr>
          <p:cNvPr name="Group 7" id="7"/>
          <p:cNvGrpSpPr/>
          <p:nvPr/>
        </p:nvGrpSpPr>
        <p:grpSpPr>
          <a:xfrm rot="-723542">
            <a:off x="-3165124" y="-4238932"/>
            <a:ext cx="11905389" cy="8229600"/>
            <a:chOff x="0" y="0"/>
            <a:chExt cx="15873852" cy="10972800"/>
          </a:xfrm>
        </p:grpSpPr>
        <p:sp>
          <p:nvSpPr>
            <p:cNvPr name="Freeform 8" id="8"/>
            <p:cNvSpPr/>
            <p:nvPr/>
          </p:nvSpPr>
          <p:spPr>
            <a:xfrm flipH="false" flipV="false" rot="0">
              <a:off x="0" y="0"/>
              <a:ext cx="15873857" cy="10972800"/>
            </a:xfrm>
            <a:custGeom>
              <a:avLst/>
              <a:gdLst/>
              <a:ahLst/>
              <a:cxnLst/>
              <a:rect r="r" b="b" t="t" l="l"/>
              <a:pathLst>
                <a:path h="10972800" w="15873857">
                  <a:moveTo>
                    <a:pt x="0" y="0"/>
                  </a:moveTo>
                  <a:lnTo>
                    <a:pt x="15873857" y="0"/>
                  </a:lnTo>
                  <a:lnTo>
                    <a:pt x="15873857" y="10972800"/>
                  </a:lnTo>
                  <a:lnTo>
                    <a:pt x="0" y="10972800"/>
                  </a:lnTo>
                  <a:lnTo>
                    <a:pt x="0" y="0"/>
                  </a:lnTo>
                  <a:close/>
                </a:path>
              </a:pathLst>
            </a:custGeom>
            <a:blipFill>
              <a:blip r:embed="rId5"/>
              <a:stretch>
                <a:fillRect l="0" t="-66" r="0" b="-66"/>
              </a:stretch>
            </a:blipFill>
          </p:spPr>
        </p:sp>
      </p:grpSp>
      <p:sp>
        <p:nvSpPr>
          <p:cNvPr name="Freeform 9" id="9"/>
          <p:cNvSpPr/>
          <p:nvPr/>
        </p:nvSpPr>
        <p:spPr>
          <a:xfrm flipH="false" flipV="false" rot="-5476392">
            <a:off x="6314411" y="525597"/>
            <a:ext cx="8165656" cy="11171918"/>
          </a:xfrm>
          <a:custGeom>
            <a:avLst/>
            <a:gdLst/>
            <a:ahLst/>
            <a:cxnLst/>
            <a:rect r="r" b="b" t="t" l="l"/>
            <a:pathLst>
              <a:path h="11171918" w="8165656">
                <a:moveTo>
                  <a:pt x="0" y="0"/>
                </a:moveTo>
                <a:lnTo>
                  <a:pt x="8165656" y="0"/>
                </a:lnTo>
                <a:lnTo>
                  <a:pt x="8165656" y="11171918"/>
                </a:lnTo>
                <a:lnTo>
                  <a:pt x="0" y="11171918"/>
                </a:lnTo>
                <a:lnTo>
                  <a:pt x="0" y="0"/>
                </a:lnTo>
                <a:close/>
              </a:path>
            </a:pathLst>
          </a:custGeom>
          <a:blipFill>
            <a:blip r:embed="rId6">
              <a:extLst>
                <a:ext uri="{96DAC541-7B7A-43D3-8B79-37D633B846F1}">
                  <asvg:svgBlip xmlns:asvg="http://schemas.microsoft.com/office/drawing/2016/SVG/main" r:embed="rId7"/>
                </a:ext>
              </a:extLst>
            </a:blip>
            <a:stretch>
              <a:fillRect l="0" t="-132" r="0" b="-132"/>
            </a:stretch>
          </a:blipFill>
        </p:spPr>
      </p:sp>
      <p:sp>
        <p:nvSpPr>
          <p:cNvPr name="Freeform 10" id="10"/>
          <p:cNvSpPr/>
          <p:nvPr/>
        </p:nvSpPr>
        <p:spPr>
          <a:xfrm flipH="false" flipV="false" rot="-326473">
            <a:off x="120885" y="594224"/>
            <a:ext cx="7315200" cy="1515405"/>
          </a:xfrm>
          <a:custGeom>
            <a:avLst/>
            <a:gdLst/>
            <a:ahLst/>
            <a:cxnLst/>
            <a:rect r="r" b="b" t="t" l="l"/>
            <a:pathLst>
              <a:path h="1515405" w="7315200">
                <a:moveTo>
                  <a:pt x="0" y="0"/>
                </a:moveTo>
                <a:lnTo>
                  <a:pt x="7315200" y="0"/>
                </a:lnTo>
                <a:lnTo>
                  <a:pt x="7315200" y="1515405"/>
                </a:lnTo>
                <a:lnTo>
                  <a:pt x="0" y="1515405"/>
                </a:lnTo>
                <a:lnTo>
                  <a:pt x="0" y="0"/>
                </a:lnTo>
                <a:close/>
              </a:path>
            </a:pathLst>
          </a:custGeom>
          <a:blipFill>
            <a:blip r:embed="rId8">
              <a:extLst>
                <a:ext uri="{96DAC541-7B7A-43D3-8B79-37D633B846F1}">
                  <asvg:svgBlip xmlns:asvg="http://schemas.microsoft.com/office/drawing/2016/SVG/main" r:embed="rId9"/>
                </a:ext>
              </a:extLst>
            </a:blip>
            <a:stretch>
              <a:fillRect l="0" t="-218" r="0" b="-218"/>
            </a:stretch>
          </a:blipFill>
        </p:spPr>
      </p:sp>
      <p:grpSp>
        <p:nvGrpSpPr>
          <p:cNvPr name="Group 11" id="11"/>
          <p:cNvGrpSpPr/>
          <p:nvPr/>
        </p:nvGrpSpPr>
        <p:grpSpPr>
          <a:xfrm rot="-531752">
            <a:off x="5270764" y="-47181"/>
            <a:ext cx="1118667" cy="1544825"/>
            <a:chOff x="0" y="0"/>
            <a:chExt cx="1491556" cy="2059767"/>
          </a:xfrm>
        </p:grpSpPr>
        <p:sp>
          <p:nvSpPr>
            <p:cNvPr name="Freeform 12" id="12"/>
            <p:cNvSpPr/>
            <p:nvPr/>
          </p:nvSpPr>
          <p:spPr>
            <a:xfrm flipH="true" flipV="false" rot="0">
              <a:off x="0" y="0"/>
              <a:ext cx="1491615" cy="2059813"/>
            </a:xfrm>
            <a:custGeom>
              <a:avLst/>
              <a:gdLst/>
              <a:ahLst/>
              <a:cxnLst/>
              <a:rect r="r" b="b" t="t" l="l"/>
              <a:pathLst>
                <a:path h="2059813" w="1491615">
                  <a:moveTo>
                    <a:pt x="1491615" y="0"/>
                  </a:moveTo>
                  <a:lnTo>
                    <a:pt x="0" y="0"/>
                  </a:lnTo>
                  <a:lnTo>
                    <a:pt x="0" y="2059813"/>
                  </a:lnTo>
                  <a:lnTo>
                    <a:pt x="1491615" y="2059813"/>
                  </a:lnTo>
                  <a:lnTo>
                    <a:pt x="1491615" y="0"/>
                  </a:lnTo>
                  <a:close/>
                </a:path>
              </a:pathLst>
            </a:custGeom>
            <a:blipFill>
              <a:blip r:embed="rId10"/>
              <a:stretch>
                <a:fillRect l="-70" t="0" r="-66" b="2"/>
              </a:stretch>
            </a:blipFill>
          </p:spPr>
        </p:sp>
      </p:grpSp>
      <p:grpSp>
        <p:nvGrpSpPr>
          <p:cNvPr name="Group 13" id="13"/>
          <p:cNvGrpSpPr/>
          <p:nvPr/>
        </p:nvGrpSpPr>
        <p:grpSpPr>
          <a:xfrm rot="-1037146">
            <a:off x="3832325" y="1882356"/>
            <a:ext cx="2193612" cy="803411"/>
            <a:chOff x="0" y="0"/>
            <a:chExt cx="2924816" cy="1071215"/>
          </a:xfrm>
        </p:grpSpPr>
        <p:sp>
          <p:nvSpPr>
            <p:cNvPr name="Freeform 14" id="14"/>
            <p:cNvSpPr/>
            <p:nvPr/>
          </p:nvSpPr>
          <p:spPr>
            <a:xfrm flipH="false" flipV="false" rot="0">
              <a:off x="0" y="0"/>
              <a:ext cx="2924810" cy="1071245"/>
            </a:xfrm>
            <a:custGeom>
              <a:avLst/>
              <a:gdLst/>
              <a:ahLst/>
              <a:cxnLst/>
              <a:rect r="r" b="b" t="t" l="l"/>
              <a:pathLst>
                <a:path h="1071245" w="2924810">
                  <a:moveTo>
                    <a:pt x="0" y="0"/>
                  </a:moveTo>
                  <a:lnTo>
                    <a:pt x="2924810" y="0"/>
                  </a:lnTo>
                  <a:lnTo>
                    <a:pt x="2924810" y="1071245"/>
                  </a:lnTo>
                  <a:lnTo>
                    <a:pt x="0" y="1071245"/>
                  </a:lnTo>
                  <a:lnTo>
                    <a:pt x="0" y="0"/>
                  </a:lnTo>
                  <a:close/>
                </a:path>
              </a:pathLst>
            </a:custGeom>
            <a:blipFill>
              <a:blip r:embed="rId11"/>
              <a:stretch>
                <a:fillRect l="-29" t="0" r="-29" b="2"/>
              </a:stretch>
            </a:blipFill>
          </p:spPr>
        </p:sp>
      </p:grpSp>
      <p:grpSp>
        <p:nvGrpSpPr>
          <p:cNvPr name="Group 15" id="15"/>
          <p:cNvGrpSpPr/>
          <p:nvPr/>
        </p:nvGrpSpPr>
        <p:grpSpPr>
          <a:xfrm rot="-783640">
            <a:off x="3072791" y="6660728"/>
            <a:ext cx="2283788" cy="2785699"/>
            <a:chOff x="0" y="0"/>
            <a:chExt cx="3045051" cy="3714265"/>
          </a:xfrm>
        </p:grpSpPr>
        <p:sp>
          <p:nvSpPr>
            <p:cNvPr name="Freeform 16" id="16"/>
            <p:cNvSpPr/>
            <p:nvPr/>
          </p:nvSpPr>
          <p:spPr>
            <a:xfrm flipH="false" flipV="false" rot="0">
              <a:off x="0" y="0"/>
              <a:ext cx="3045079" cy="3714242"/>
            </a:xfrm>
            <a:custGeom>
              <a:avLst/>
              <a:gdLst/>
              <a:ahLst/>
              <a:cxnLst/>
              <a:rect r="r" b="b" t="t" l="l"/>
              <a:pathLst>
                <a:path h="3714242" w="3045079">
                  <a:moveTo>
                    <a:pt x="0" y="0"/>
                  </a:moveTo>
                  <a:lnTo>
                    <a:pt x="3045079" y="0"/>
                  </a:lnTo>
                  <a:lnTo>
                    <a:pt x="3045079" y="3714242"/>
                  </a:lnTo>
                  <a:lnTo>
                    <a:pt x="0" y="3714242"/>
                  </a:lnTo>
                  <a:lnTo>
                    <a:pt x="0" y="0"/>
                  </a:lnTo>
                  <a:close/>
                </a:path>
              </a:pathLst>
            </a:custGeom>
            <a:blipFill>
              <a:blip r:embed="rId12"/>
              <a:stretch>
                <a:fillRect l="0" t="-26" r="0" b="-26"/>
              </a:stretch>
            </a:blipFill>
          </p:spPr>
        </p:sp>
      </p:grpSp>
      <p:sp>
        <p:nvSpPr>
          <p:cNvPr name="TextBox 17" id="17"/>
          <p:cNvSpPr txBox="true"/>
          <p:nvPr/>
        </p:nvSpPr>
        <p:spPr>
          <a:xfrm rot="-339664">
            <a:off x="1089076" y="1005031"/>
            <a:ext cx="7285459" cy="1184276"/>
          </a:xfrm>
          <a:prstGeom prst="rect">
            <a:avLst/>
          </a:prstGeom>
        </p:spPr>
        <p:txBody>
          <a:bodyPr anchor="t" rtlCol="false" tIns="0" lIns="0" bIns="0" rIns="0">
            <a:spAutoFit/>
          </a:bodyPr>
          <a:lstStyle/>
          <a:p>
            <a:pPr algn="l">
              <a:lnSpc>
                <a:spcPts val="4999"/>
              </a:lnSpc>
            </a:pPr>
            <a:r>
              <a:rPr lang="en-US" b="true" sz="4999" spc="125">
                <a:solidFill>
                  <a:srgbClr val="7C8651"/>
                </a:solidFill>
                <a:latin typeface="Mali Bold"/>
                <a:ea typeface="Mali Bold"/>
                <a:cs typeface="Mali Bold"/>
                <a:sym typeface="Mali Bold"/>
              </a:rPr>
              <a:t>CONCLUSION</a:t>
            </a:r>
          </a:p>
          <a:p>
            <a:pPr algn="l">
              <a:lnSpc>
                <a:spcPts val="4999"/>
              </a:lnSpc>
            </a:pPr>
          </a:p>
        </p:txBody>
      </p:sp>
      <p:sp>
        <p:nvSpPr>
          <p:cNvPr name="TextBox 18" id="18"/>
          <p:cNvSpPr txBox="true"/>
          <p:nvPr/>
        </p:nvSpPr>
        <p:spPr>
          <a:xfrm rot="-89676">
            <a:off x="5159611" y="3545499"/>
            <a:ext cx="10472773" cy="5036897"/>
          </a:xfrm>
          <a:prstGeom prst="rect">
            <a:avLst/>
          </a:prstGeom>
        </p:spPr>
        <p:txBody>
          <a:bodyPr anchor="t" rtlCol="false" tIns="0" lIns="0" bIns="0" rIns="0">
            <a:spAutoFit/>
          </a:bodyPr>
          <a:lstStyle/>
          <a:p>
            <a:pPr algn="ctr">
              <a:lnSpc>
                <a:spcPts val="4316"/>
              </a:lnSpc>
            </a:pPr>
            <a:r>
              <a:rPr lang="en-US" sz="3959" spc="98">
                <a:solidFill>
                  <a:srgbClr val="E4C08E"/>
                </a:solidFill>
                <a:latin typeface="Copperplate Gothic 32 BC"/>
                <a:ea typeface="Copperplate Gothic 32 BC"/>
                <a:cs typeface="Copperplate Gothic 32 BC"/>
                <a:sym typeface="Copperplate Gothic 32 BC"/>
              </a:rPr>
              <a:t>M.VARSHINI IS A WEB DEVELOPER SKILLED IN HTML, CSS, AND JAVASCRIPT. SHE BUILDS RESPONSIVE, USER-FRIENDLY WEBSITES AND SHOWCASES HER WORK IN A CLEAN, MODERN PORTFOLIO. SHE IS OPEN TO FREELANCE PROJECTS AND CONTACTABLE THROUGH HER PORTFOLIO SITE.</a:t>
            </a:r>
          </a:p>
        </p:txBody>
      </p:sp>
      <p:grpSp>
        <p:nvGrpSpPr>
          <p:cNvPr name="Group 19" id="19"/>
          <p:cNvGrpSpPr/>
          <p:nvPr/>
        </p:nvGrpSpPr>
        <p:grpSpPr>
          <a:xfrm rot="0">
            <a:off x="13273133" y="480601"/>
            <a:ext cx="3986167" cy="2750455"/>
            <a:chOff x="0" y="0"/>
            <a:chExt cx="5314889" cy="3667273"/>
          </a:xfrm>
        </p:grpSpPr>
        <p:sp>
          <p:nvSpPr>
            <p:cNvPr name="Freeform 20" id="20"/>
            <p:cNvSpPr/>
            <p:nvPr/>
          </p:nvSpPr>
          <p:spPr>
            <a:xfrm flipH="false" flipV="false" rot="0">
              <a:off x="0" y="0"/>
              <a:ext cx="5314950" cy="3667252"/>
            </a:xfrm>
            <a:custGeom>
              <a:avLst/>
              <a:gdLst/>
              <a:ahLst/>
              <a:cxnLst/>
              <a:rect r="r" b="b" t="t" l="l"/>
              <a:pathLst>
                <a:path h="3667252" w="5314950">
                  <a:moveTo>
                    <a:pt x="0" y="0"/>
                  </a:moveTo>
                  <a:lnTo>
                    <a:pt x="5314950" y="0"/>
                  </a:lnTo>
                  <a:lnTo>
                    <a:pt x="5314950" y="3667252"/>
                  </a:lnTo>
                  <a:lnTo>
                    <a:pt x="0" y="3667252"/>
                  </a:lnTo>
                  <a:lnTo>
                    <a:pt x="0" y="0"/>
                  </a:lnTo>
                  <a:close/>
                </a:path>
              </a:pathLst>
            </a:custGeom>
            <a:blipFill>
              <a:blip r:embed="rId13"/>
              <a:stretch>
                <a:fillRect l="0" t="-2" r="1" b="-3"/>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EA47F"/>
        </a:solidFill>
      </p:bgPr>
    </p:bg>
    <p:spTree>
      <p:nvGrpSpPr>
        <p:cNvPr id="1" name=""/>
        <p:cNvGrpSpPr/>
        <p:nvPr/>
      </p:nvGrpSpPr>
      <p:grpSpPr>
        <a:xfrm>
          <a:off x="0" y="0"/>
          <a:ext cx="0" cy="0"/>
          <a:chOff x="0" y="0"/>
          <a:chExt cx="0" cy="0"/>
        </a:xfrm>
      </p:grpSpPr>
      <p:sp>
        <p:nvSpPr>
          <p:cNvPr name="Freeform 2" id="2"/>
          <p:cNvSpPr/>
          <p:nvPr/>
        </p:nvSpPr>
        <p:spPr>
          <a:xfrm flipH="false" flipV="false" rot="0">
            <a:off x="0" y="-482350"/>
            <a:ext cx="4309812" cy="4827692"/>
          </a:xfrm>
          <a:custGeom>
            <a:avLst/>
            <a:gdLst/>
            <a:ahLst/>
            <a:cxnLst/>
            <a:rect r="r" b="b" t="t" l="l"/>
            <a:pathLst>
              <a:path h="4827692" w="4309812">
                <a:moveTo>
                  <a:pt x="0" y="0"/>
                </a:moveTo>
                <a:lnTo>
                  <a:pt x="4309812" y="0"/>
                </a:lnTo>
                <a:lnTo>
                  <a:pt x="4309812" y="4827692"/>
                </a:lnTo>
                <a:lnTo>
                  <a:pt x="0" y="4827692"/>
                </a:lnTo>
                <a:lnTo>
                  <a:pt x="0" y="0"/>
                </a:lnTo>
                <a:close/>
              </a:path>
            </a:pathLst>
          </a:custGeom>
          <a:blipFill>
            <a:blip r:embed="rId2">
              <a:extLst>
                <a:ext uri="{96DAC541-7B7A-43D3-8B79-37D633B846F1}">
                  <asvg:svgBlip xmlns:asvg="http://schemas.microsoft.com/office/drawing/2016/SVG/main" r:embed="rId3"/>
                </a:ext>
              </a:extLst>
            </a:blip>
            <a:stretch>
              <a:fillRect l="-42" t="0" r="-42" b="0"/>
            </a:stretch>
          </a:blipFill>
        </p:spPr>
      </p:sp>
      <p:sp>
        <p:nvSpPr>
          <p:cNvPr name="Freeform 3" id="3"/>
          <p:cNvSpPr/>
          <p:nvPr/>
        </p:nvSpPr>
        <p:spPr>
          <a:xfrm flipH="false" flipV="false" rot="0">
            <a:off x="11658668" y="7602405"/>
            <a:ext cx="7315200" cy="3311791"/>
          </a:xfrm>
          <a:custGeom>
            <a:avLst/>
            <a:gdLst/>
            <a:ahLst/>
            <a:cxnLst/>
            <a:rect r="r" b="b" t="t" l="l"/>
            <a:pathLst>
              <a:path h="3311791" w="7315200">
                <a:moveTo>
                  <a:pt x="0" y="0"/>
                </a:moveTo>
                <a:lnTo>
                  <a:pt x="7315200" y="0"/>
                </a:lnTo>
                <a:lnTo>
                  <a:pt x="7315200" y="3311791"/>
                </a:lnTo>
                <a:lnTo>
                  <a:pt x="0" y="3311791"/>
                </a:lnTo>
                <a:lnTo>
                  <a:pt x="0" y="0"/>
                </a:lnTo>
                <a:close/>
              </a:path>
            </a:pathLst>
          </a:custGeom>
          <a:blipFill>
            <a:blip r:embed="rId4">
              <a:extLst>
                <a:ext uri="{96DAC541-7B7A-43D3-8B79-37D633B846F1}">
                  <asvg:svgBlip xmlns:asvg="http://schemas.microsoft.com/office/drawing/2016/SVG/main" r:embed="rId5"/>
                </a:ext>
              </a:extLst>
            </a:blip>
            <a:stretch>
              <a:fillRect l="0" t="-43" r="0" b="-43"/>
            </a:stretch>
          </a:blipFill>
        </p:spPr>
      </p:sp>
      <p:grpSp>
        <p:nvGrpSpPr>
          <p:cNvPr name="Group 4" id="4"/>
          <p:cNvGrpSpPr/>
          <p:nvPr/>
        </p:nvGrpSpPr>
        <p:grpSpPr>
          <a:xfrm rot="0">
            <a:off x="10321060" y="7231084"/>
            <a:ext cx="2316040" cy="2409404"/>
            <a:chOff x="0" y="0"/>
            <a:chExt cx="3088053" cy="3212539"/>
          </a:xfrm>
        </p:grpSpPr>
        <p:sp>
          <p:nvSpPr>
            <p:cNvPr name="Freeform 5" id="5"/>
            <p:cNvSpPr/>
            <p:nvPr/>
          </p:nvSpPr>
          <p:spPr>
            <a:xfrm flipH="false" flipV="false" rot="0">
              <a:off x="0" y="0"/>
              <a:ext cx="3088005" cy="3212592"/>
            </a:xfrm>
            <a:custGeom>
              <a:avLst/>
              <a:gdLst/>
              <a:ahLst/>
              <a:cxnLst/>
              <a:rect r="r" b="b" t="t" l="l"/>
              <a:pathLst>
                <a:path h="3212592" w="3088005">
                  <a:moveTo>
                    <a:pt x="0" y="0"/>
                  </a:moveTo>
                  <a:lnTo>
                    <a:pt x="3088005" y="0"/>
                  </a:lnTo>
                  <a:lnTo>
                    <a:pt x="3088005" y="3212592"/>
                  </a:lnTo>
                  <a:lnTo>
                    <a:pt x="0" y="3212592"/>
                  </a:lnTo>
                  <a:lnTo>
                    <a:pt x="0" y="0"/>
                  </a:lnTo>
                  <a:close/>
                </a:path>
              </a:pathLst>
            </a:custGeom>
            <a:blipFill>
              <a:blip r:embed="rId6"/>
              <a:stretch>
                <a:fillRect l="0" t="-39" r="-1" b="-37"/>
              </a:stretch>
            </a:blipFill>
          </p:spPr>
        </p:sp>
      </p:grpSp>
      <p:sp>
        <p:nvSpPr>
          <p:cNvPr name="TextBox 6" id="6"/>
          <p:cNvSpPr txBox="true"/>
          <p:nvPr/>
        </p:nvSpPr>
        <p:spPr>
          <a:xfrm rot="0">
            <a:off x="260800" y="207202"/>
            <a:ext cx="5227172" cy="1252471"/>
          </a:xfrm>
          <a:prstGeom prst="rect">
            <a:avLst/>
          </a:prstGeom>
        </p:spPr>
        <p:txBody>
          <a:bodyPr anchor="t" rtlCol="false" tIns="0" lIns="0" bIns="0" rIns="0">
            <a:spAutoFit/>
          </a:bodyPr>
          <a:lstStyle/>
          <a:p>
            <a:pPr algn="l">
              <a:lnSpc>
                <a:spcPts val="7969"/>
              </a:lnSpc>
            </a:pPr>
            <a:r>
              <a:rPr lang="en-US" sz="5693" u="sng">
                <a:solidFill>
                  <a:srgbClr val="0000FF"/>
                </a:solidFill>
                <a:latin typeface="The Seasons"/>
                <a:ea typeface="The Seasons"/>
                <a:cs typeface="The Seasons"/>
                <a:sym typeface="The Seasons"/>
                <a:hlinkClick r:id="rId7" tooltip="https://github.com/24h247-glitch"/>
              </a:rPr>
              <a:t>Github Link</a:t>
            </a:r>
          </a:p>
        </p:txBody>
      </p:sp>
      <p:sp>
        <p:nvSpPr>
          <p:cNvPr name="TextBox 7" id="7"/>
          <p:cNvSpPr txBox="true"/>
          <p:nvPr/>
        </p:nvSpPr>
        <p:spPr>
          <a:xfrm rot="0">
            <a:off x="13501264" y="8148335"/>
            <a:ext cx="4881513" cy="1871182"/>
          </a:xfrm>
          <a:prstGeom prst="rect">
            <a:avLst/>
          </a:prstGeom>
        </p:spPr>
        <p:txBody>
          <a:bodyPr anchor="t" rtlCol="false" tIns="0" lIns="0" bIns="0" rIns="0">
            <a:spAutoFit/>
          </a:bodyPr>
          <a:lstStyle/>
          <a:p>
            <a:pPr algn="l">
              <a:lnSpc>
                <a:spcPts val="11838"/>
              </a:lnSpc>
            </a:pPr>
            <a:r>
              <a:rPr lang="en-US" sz="8456">
                <a:solidFill>
                  <a:srgbClr val="000000"/>
                </a:solidFill>
                <a:latin typeface="The Seasons"/>
                <a:ea typeface="The Seasons"/>
                <a:cs typeface="The Seasons"/>
                <a:sym typeface="The Seasons"/>
              </a:rPr>
              <a:t>thank you</a:t>
            </a:r>
          </a:p>
        </p:txBody>
      </p:sp>
      <p:sp>
        <p:nvSpPr>
          <p:cNvPr name="Freeform 8" id="8"/>
          <p:cNvSpPr/>
          <p:nvPr/>
        </p:nvSpPr>
        <p:spPr>
          <a:xfrm flipH="false" flipV="false" rot="0">
            <a:off x="-130400" y="7231084"/>
            <a:ext cx="1681901" cy="3015601"/>
          </a:xfrm>
          <a:custGeom>
            <a:avLst/>
            <a:gdLst/>
            <a:ahLst/>
            <a:cxnLst/>
            <a:rect r="r" b="b" t="t" l="l"/>
            <a:pathLst>
              <a:path h="3015601" w="1681901">
                <a:moveTo>
                  <a:pt x="0" y="0"/>
                </a:moveTo>
                <a:lnTo>
                  <a:pt x="1681901" y="0"/>
                </a:lnTo>
                <a:lnTo>
                  <a:pt x="1681901" y="3015601"/>
                </a:lnTo>
                <a:lnTo>
                  <a:pt x="0" y="3015601"/>
                </a:lnTo>
                <a:lnTo>
                  <a:pt x="0" y="0"/>
                </a:lnTo>
                <a:close/>
              </a:path>
            </a:pathLst>
          </a:custGeom>
          <a:blipFill>
            <a:blip r:embed="rId8">
              <a:extLst>
                <a:ext uri="{96DAC541-7B7A-43D3-8B79-37D633B846F1}">
                  <asvg:svgBlip xmlns:asvg="http://schemas.microsoft.com/office/drawing/2016/SVG/main" r:embed="rId9"/>
                </a:ext>
              </a:extLst>
            </a:blip>
            <a:stretch>
              <a:fillRect l="-56" t="0" r="-56" b="0"/>
            </a:stretch>
          </a:blipFill>
        </p:spPr>
      </p:sp>
      <p:grpSp>
        <p:nvGrpSpPr>
          <p:cNvPr name="Group 9" id="9"/>
          <p:cNvGrpSpPr/>
          <p:nvPr/>
        </p:nvGrpSpPr>
        <p:grpSpPr>
          <a:xfrm rot="0">
            <a:off x="13642774" y="1867776"/>
            <a:ext cx="4848071" cy="6551447"/>
            <a:chOff x="0" y="0"/>
            <a:chExt cx="6464095" cy="8735263"/>
          </a:xfrm>
        </p:grpSpPr>
        <p:sp>
          <p:nvSpPr>
            <p:cNvPr name="Freeform 10" id="10"/>
            <p:cNvSpPr/>
            <p:nvPr/>
          </p:nvSpPr>
          <p:spPr>
            <a:xfrm flipH="false" flipV="false" rot="0">
              <a:off x="0" y="0"/>
              <a:ext cx="6464046" cy="8735314"/>
            </a:xfrm>
            <a:custGeom>
              <a:avLst/>
              <a:gdLst/>
              <a:ahLst/>
              <a:cxnLst/>
              <a:rect r="r" b="b" t="t" l="l"/>
              <a:pathLst>
                <a:path h="8735314" w="6464046">
                  <a:moveTo>
                    <a:pt x="0" y="0"/>
                  </a:moveTo>
                  <a:lnTo>
                    <a:pt x="6464046" y="0"/>
                  </a:lnTo>
                  <a:lnTo>
                    <a:pt x="6464046" y="8735314"/>
                  </a:lnTo>
                  <a:lnTo>
                    <a:pt x="0" y="8735314"/>
                  </a:lnTo>
                  <a:lnTo>
                    <a:pt x="0" y="0"/>
                  </a:lnTo>
                  <a:close/>
                </a:path>
              </a:pathLst>
            </a:custGeom>
            <a:blipFill>
              <a:blip r:embed="rId10"/>
              <a:stretch>
                <a:fillRect l="-61" t="0" r="-62" b="0"/>
              </a:stretch>
            </a:blipFill>
          </p:spPr>
        </p:sp>
      </p:grpSp>
      <p:sp>
        <p:nvSpPr>
          <p:cNvPr name="Freeform 11" id="11"/>
          <p:cNvSpPr/>
          <p:nvPr/>
        </p:nvSpPr>
        <p:spPr>
          <a:xfrm flipH="false" flipV="false" rot="0">
            <a:off x="-130400" y="1629456"/>
            <a:ext cx="4440212" cy="4973761"/>
          </a:xfrm>
          <a:custGeom>
            <a:avLst/>
            <a:gdLst/>
            <a:ahLst/>
            <a:cxnLst/>
            <a:rect r="r" b="b" t="t" l="l"/>
            <a:pathLst>
              <a:path h="4973761" w="4440212">
                <a:moveTo>
                  <a:pt x="0" y="0"/>
                </a:moveTo>
                <a:lnTo>
                  <a:pt x="4440212" y="0"/>
                </a:lnTo>
                <a:lnTo>
                  <a:pt x="4440212" y="4973761"/>
                </a:lnTo>
                <a:lnTo>
                  <a:pt x="0" y="4973761"/>
                </a:lnTo>
                <a:lnTo>
                  <a:pt x="0" y="0"/>
                </a:lnTo>
                <a:close/>
              </a:path>
            </a:pathLst>
          </a:custGeom>
          <a:blipFill>
            <a:blip r:embed="rId2">
              <a:extLst>
                <a:ext uri="{96DAC541-7B7A-43D3-8B79-37D633B846F1}">
                  <asvg:svgBlip xmlns:asvg="http://schemas.microsoft.com/office/drawing/2016/SVG/main" r:embed="rId3"/>
                </a:ext>
              </a:extLst>
            </a:blip>
            <a:stretch>
              <a:fillRect l="-11" t="0" r="-11" b="0"/>
            </a:stretch>
          </a:blipFill>
        </p:spPr>
      </p:sp>
      <p:sp>
        <p:nvSpPr>
          <p:cNvPr name="TextBox 12" id="12"/>
          <p:cNvSpPr txBox="true"/>
          <p:nvPr/>
        </p:nvSpPr>
        <p:spPr>
          <a:xfrm rot="0">
            <a:off x="0" y="5143500"/>
            <a:ext cx="4875163" cy="927100"/>
          </a:xfrm>
          <a:prstGeom prst="rect">
            <a:avLst/>
          </a:prstGeom>
        </p:spPr>
        <p:txBody>
          <a:bodyPr anchor="t" rtlCol="false" tIns="0" lIns="0" bIns="0" rIns="0">
            <a:spAutoFit/>
          </a:bodyPr>
          <a:lstStyle/>
          <a:p>
            <a:pPr algn="l">
              <a:lnSpc>
                <a:spcPts val="5600"/>
              </a:lnSpc>
            </a:pPr>
            <a:r>
              <a:rPr lang="en-US" sz="4000">
                <a:solidFill>
                  <a:srgbClr val="557352"/>
                </a:solidFill>
                <a:latin typeface="Copperplate Gothic 29 AB Bold"/>
                <a:ea typeface="Copperplate Gothic 29 AB Bold"/>
                <a:cs typeface="Copperplate Gothic 29 AB Bold"/>
                <a:sym typeface="Copperplate Gothic 29 AB Bold"/>
              </a:rPr>
              <a:t>deployment link</a:t>
            </a:r>
          </a:p>
        </p:txBody>
      </p:sp>
      <p:sp>
        <p:nvSpPr>
          <p:cNvPr name="TextBox 13" id="13"/>
          <p:cNvSpPr txBox="true"/>
          <p:nvPr/>
        </p:nvSpPr>
        <p:spPr>
          <a:xfrm rot="0">
            <a:off x="45257" y="2956620"/>
            <a:ext cx="4219298" cy="1028700"/>
          </a:xfrm>
          <a:prstGeom prst="rect">
            <a:avLst/>
          </a:prstGeom>
        </p:spPr>
        <p:txBody>
          <a:bodyPr anchor="t" rtlCol="false" tIns="0" lIns="0" bIns="0" rIns="0">
            <a:spAutoFit/>
          </a:bodyPr>
          <a:lstStyle/>
          <a:p>
            <a:pPr algn="l">
              <a:lnSpc>
                <a:spcPts val="6298"/>
              </a:lnSpc>
            </a:pPr>
            <a:r>
              <a:rPr lang="en-US" sz="4500">
                <a:solidFill>
                  <a:srgbClr val="557352"/>
                </a:solidFill>
                <a:latin typeface="Copperplate Gothic 29 AB Bold"/>
                <a:ea typeface="Copperplate Gothic 29 AB Bold"/>
                <a:cs typeface="Copperplate Gothic 29 AB Bold"/>
                <a:sym typeface="Copperplate Gothic 29 AB Bold"/>
              </a:rPr>
              <a:t>server link</a:t>
            </a:r>
          </a:p>
        </p:txBody>
      </p:sp>
      <p:sp>
        <p:nvSpPr>
          <p:cNvPr name="TextBox 14" id="14"/>
          <p:cNvSpPr txBox="true"/>
          <p:nvPr/>
        </p:nvSpPr>
        <p:spPr>
          <a:xfrm rot="0">
            <a:off x="1028700" y="6347613"/>
            <a:ext cx="15774972" cy="549307"/>
          </a:xfrm>
          <a:prstGeom prst="rect">
            <a:avLst/>
          </a:prstGeom>
        </p:spPr>
        <p:txBody>
          <a:bodyPr anchor="t" rtlCol="false" tIns="0" lIns="0" bIns="0" rIns="0">
            <a:spAutoFit/>
          </a:bodyPr>
          <a:lstStyle/>
          <a:p>
            <a:pPr algn="ctr">
              <a:lnSpc>
                <a:spcPts val="4246"/>
              </a:lnSpc>
              <a:spcBef>
                <a:spcPct val="0"/>
              </a:spcBef>
            </a:pPr>
            <a:r>
              <a:rPr lang="en-US" sz="3896" spc="96">
                <a:solidFill>
                  <a:srgbClr val="000000"/>
                </a:solidFill>
                <a:latin typeface="Gagalin"/>
                <a:ea typeface="Gagalin"/>
                <a:cs typeface="Gagalin"/>
                <a:sym typeface="Gagalin"/>
              </a:rPr>
              <a:t> https://24h247-glitch.github.io/TNSDC-FWD-DigitalPortfolio/</a:t>
            </a:r>
          </a:p>
        </p:txBody>
      </p:sp>
      <p:sp>
        <p:nvSpPr>
          <p:cNvPr name="TextBox 15" id="15"/>
          <p:cNvSpPr txBox="true"/>
          <p:nvPr/>
        </p:nvSpPr>
        <p:spPr>
          <a:xfrm rot="0">
            <a:off x="1584905" y="3959627"/>
            <a:ext cx="14481905" cy="685778"/>
          </a:xfrm>
          <a:prstGeom prst="rect">
            <a:avLst/>
          </a:prstGeom>
        </p:spPr>
        <p:txBody>
          <a:bodyPr anchor="t" rtlCol="false" tIns="0" lIns="0" bIns="0" rIns="0">
            <a:spAutoFit/>
          </a:bodyPr>
          <a:lstStyle/>
          <a:p>
            <a:pPr algn="l">
              <a:lnSpc>
                <a:spcPts val="5577"/>
              </a:lnSpc>
            </a:pPr>
            <a:r>
              <a:rPr lang="en-US" sz="3984" u="sng">
                <a:solidFill>
                  <a:srgbClr val="000000"/>
                </a:solidFill>
                <a:latin typeface="Arimo"/>
                <a:ea typeface="Arimo"/>
                <a:cs typeface="Arimo"/>
                <a:sym typeface="Arimo"/>
                <a:hlinkClick r:id="rId11" tooltip="https://github.com/24h247-glitch/TNSDC-FWD-DigitalPortfolio.git"/>
              </a:rPr>
              <a:t>https://github.com/24h247-glitch/TNSDC-FWD-DigitalPortfolio.git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sp>
        <p:nvSpPr>
          <p:cNvPr name="Freeform 5" id="5"/>
          <p:cNvSpPr/>
          <p:nvPr/>
        </p:nvSpPr>
        <p:spPr>
          <a:xfrm flipH="false" flipV="false" rot="73438">
            <a:off x="4527557" y="2088176"/>
            <a:ext cx="11779738" cy="7804077"/>
          </a:xfrm>
          <a:custGeom>
            <a:avLst/>
            <a:gdLst/>
            <a:ahLst/>
            <a:cxnLst/>
            <a:rect r="r" b="b" t="t" l="l"/>
            <a:pathLst>
              <a:path h="7804077" w="11779738">
                <a:moveTo>
                  <a:pt x="0" y="0"/>
                </a:moveTo>
                <a:lnTo>
                  <a:pt x="11779738" y="0"/>
                </a:lnTo>
                <a:lnTo>
                  <a:pt x="11779738" y="7804077"/>
                </a:lnTo>
                <a:lnTo>
                  <a:pt x="0" y="7804077"/>
                </a:lnTo>
                <a:lnTo>
                  <a:pt x="0" y="0"/>
                </a:lnTo>
                <a:close/>
              </a:path>
            </a:pathLst>
          </a:custGeom>
          <a:blipFill>
            <a:blip r:embed="rId5">
              <a:extLst>
                <a:ext uri="{96DAC541-7B7A-43D3-8B79-37D633B846F1}">
                  <asvg:svgBlip xmlns:asvg="http://schemas.microsoft.com/office/drawing/2016/SVG/main" r:embed="rId6"/>
                </a:ext>
              </a:extLst>
            </a:blip>
            <a:stretch>
              <a:fillRect l="0" t="-90" r="0" b="-90"/>
            </a:stretch>
          </a:blipFill>
        </p:spPr>
      </p:sp>
      <p:grpSp>
        <p:nvGrpSpPr>
          <p:cNvPr name="Group 6" id="6"/>
          <p:cNvGrpSpPr/>
          <p:nvPr/>
        </p:nvGrpSpPr>
        <p:grpSpPr>
          <a:xfrm rot="-836823">
            <a:off x="13956877" y="7663165"/>
            <a:ext cx="5287894" cy="4708021"/>
            <a:chOff x="0" y="0"/>
            <a:chExt cx="7050525" cy="6277361"/>
          </a:xfrm>
        </p:grpSpPr>
        <p:sp>
          <p:nvSpPr>
            <p:cNvPr name="Freeform 7" id="7"/>
            <p:cNvSpPr/>
            <p:nvPr/>
          </p:nvSpPr>
          <p:spPr>
            <a:xfrm flipH="false" flipV="false" rot="0">
              <a:off x="0" y="0"/>
              <a:ext cx="7050532" cy="6277356"/>
            </a:xfrm>
            <a:custGeom>
              <a:avLst/>
              <a:gdLst/>
              <a:ahLst/>
              <a:cxnLst/>
              <a:rect r="r" b="b" t="t" l="l"/>
              <a:pathLst>
                <a:path h="6277356" w="7050532">
                  <a:moveTo>
                    <a:pt x="0" y="0"/>
                  </a:moveTo>
                  <a:lnTo>
                    <a:pt x="7050532" y="0"/>
                  </a:lnTo>
                  <a:lnTo>
                    <a:pt x="7050532" y="6277356"/>
                  </a:lnTo>
                  <a:lnTo>
                    <a:pt x="0" y="6277356"/>
                  </a:lnTo>
                  <a:lnTo>
                    <a:pt x="0" y="0"/>
                  </a:lnTo>
                  <a:close/>
                </a:path>
              </a:pathLst>
            </a:custGeom>
            <a:blipFill>
              <a:blip r:embed="rId7"/>
              <a:stretch>
                <a:fillRect l="-27" t="0" r="-27" b="0"/>
              </a:stretch>
            </a:blipFill>
          </p:spPr>
        </p:sp>
      </p:grpSp>
      <p:grpSp>
        <p:nvGrpSpPr>
          <p:cNvPr name="Group 8" id="8"/>
          <p:cNvGrpSpPr/>
          <p:nvPr/>
        </p:nvGrpSpPr>
        <p:grpSpPr>
          <a:xfrm rot="-4288013">
            <a:off x="8983671" y="872186"/>
            <a:ext cx="1170494" cy="2572649"/>
            <a:chOff x="0" y="0"/>
            <a:chExt cx="1560659" cy="3430199"/>
          </a:xfrm>
        </p:grpSpPr>
        <p:sp>
          <p:nvSpPr>
            <p:cNvPr name="Freeform 9" id="9"/>
            <p:cNvSpPr/>
            <p:nvPr/>
          </p:nvSpPr>
          <p:spPr>
            <a:xfrm flipH="true" flipV="true" rot="0">
              <a:off x="0" y="0"/>
              <a:ext cx="1560703" cy="3430143"/>
            </a:xfrm>
            <a:custGeom>
              <a:avLst/>
              <a:gdLst/>
              <a:ahLst/>
              <a:cxnLst/>
              <a:rect r="r" b="b" t="t" l="l"/>
              <a:pathLst>
                <a:path h="3430143" w="1560703">
                  <a:moveTo>
                    <a:pt x="1560703" y="3430143"/>
                  </a:moveTo>
                  <a:lnTo>
                    <a:pt x="0" y="3430143"/>
                  </a:lnTo>
                  <a:lnTo>
                    <a:pt x="0" y="0"/>
                  </a:lnTo>
                  <a:lnTo>
                    <a:pt x="1560703" y="0"/>
                  </a:lnTo>
                  <a:lnTo>
                    <a:pt x="1560703" y="3430143"/>
                  </a:lnTo>
                  <a:close/>
                </a:path>
              </a:pathLst>
            </a:custGeom>
            <a:blipFill>
              <a:blip r:embed="rId8"/>
              <a:stretch>
                <a:fillRect l="-31" t="0" r="-28" b="-1"/>
              </a:stretch>
            </a:blipFill>
          </p:spPr>
        </p:sp>
      </p:grpSp>
      <p:sp>
        <p:nvSpPr>
          <p:cNvPr name="Freeform 10" id="10"/>
          <p:cNvSpPr/>
          <p:nvPr/>
        </p:nvSpPr>
        <p:spPr>
          <a:xfrm flipH="false" flipV="false" rot="-222560">
            <a:off x="1074405" y="1127591"/>
            <a:ext cx="8084182" cy="1674706"/>
          </a:xfrm>
          <a:custGeom>
            <a:avLst/>
            <a:gdLst/>
            <a:ahLst/>
            <a:cxnLst/>
            <a:rect r="r" b="b" t="t" l="l"/>
            <a:pathLst>
              <a:path h="1674706" w="8084182">
                <a:moveTo>
                  <a:pt x="0" y="0"/>
                </a:moveTo>
                <a:lnTo>
                  <a:pt x="8084182" y="0"/>
                </a:lnTo>
                <a:lnTo>
                  <a:pt x="8084182" y="1674706"/>
                </a:lnTo>
                <a:lnTo>
                  <a:pt x="0" y="1674706"/>
                </a:lnTo>
                <a:lnTo>
                  <a:pt x="0" y="0"/>
                </a:lnTo>
                <a:close/>
              </a:path>
            </a:pathLst>
          </a:custGeom>
          <a:blipFill>
            <a:blip r:embed="rId9">
              <a:extLst>
                <a:ext uri="{96DAC541-7B7A-43D3-8B79-37D633B846F1}">
                  <asvg:svgBlip xmlns:asvg="http://schemas.microsoft.com/office/drawing/2016/SVG/main" r:embed="rId10"/>
                </a:ext>
              </a:extLst>
            </a:blip>
            <a:stretch>
              <a:fillRect l="0" t="-319" r="0" b="-319"/>
            </a:stretch>
          </a:blipFill>
        </p:spPr>
      </p:sp>
      <p:grpSp>
        <p:nvGrpSpPr>
          <p:cNvPr name="Group 11" id="11"/>
          <p:cNvGrpSpPr/>
          <p:nvPr/>
        </p:nvGrpSpPr>
        <p:grpSpPr>
          <a:xfrm rot="219779">
            <a:off x="14272299" y="7820650"/>
            <a:ext cx="2838189" cy="1958350"/>
            <a:chOff x="0" y="0"/>
            <a:chExt cx="3784252" cy="2611133"/>
          </a:xfrm>
        </p:grpSpPr>
        <p:sp>
          <p:nvSpPr>
            <p:cNvPr name="Freeform 12" id="12"/>
            <p:cNvSpPr/>
            <p:nvPr/>
          </p:nvSpPr>
          <p:spPr>
            <a:xfrm flipH="false" flipV="false" rot="0">
              <a:off x="0" y="0"/>
              <a:ext cx="3784219" cy="2611120"/>
            </a:xfrm>
            <a:custGeom>
              <a:avLst/>
              <a:gdLst/>
              <a:ahLst/>
              <a:cxnLst/>
              <a:rect r="r" b="b" t="t" l="l"/>
              <a:pathLst>
                <a:path h="2611120" w="3784219">
                  <a:moveTo>
                    <a:pt x="0" y="0"/>
                  </a:moveTo>
                  <a:lnTo>
                    <a:pt x="3784219" y="0"/>
                  </a:lnTo>
                  <a:lnTo>
                    <a:pt x="3784219" y="2611120"/>
                  </a:lnTo>
                  <a:lnTo>
                    <a:pt x="0" y="2611120"/>
                  </a:lnTo>
                  <a:lnTo>
                    <a:pt x="0" y="0"/>
                  </a:lnTo>
                  <a:close/>
                </a:path>
              </a:pathLst>
            </a:custGeom>
            <a:blipFill>
              <a:blip r:embed="rId11"/>
              <a:stretch>
                <a:fillRect l="0" t="-2" r="0" b="-3"/>
              </a:stretch>
            </a:blipFill>
          </p:spPr>
        </p:sp>
      </p:grpSp>
      <p:grpSp>
        <p:nvGrpSpPr>
          <p:cNvPr name="Group 13" id="13"/>
          <p:cNvGrpSpPr/>
          <p:nvPr/>
        </p:nvGrpSpPr>
        <p:grpSpPr>
          <a:xfrm rot="-309634">
            <a:off x="14990803" y="6061870"/>
            <a:ext cx="2536918" cy="3094459"/>
            <a:chOff x="0" y="0"/>
            <a:chExt cx="3382557" cy="4125945"/>
          </a:xfrm>
        </p:grpSpPr>
        <p:sp>
          <p:nvSpPr>
            <p:cNvPr name="Freeform 14" id="14"/>
            <p:cNvSpPr/>
            <p:nvPr/>
          </p:nvSpPr>
          <p:spPr>
            <a:xfrm flipH="false" flipV="false" rot="0">
              <a:off x="0" y="0"/>
              <a:ext cx="3382518" cy="4125976"/>
            </a:xfrm>
            <a:custGeom>
              <a:avLst/>
              <a:gdLst/>
              <a:ahLst/>
              <a:cxnLst/>
              <a:rect r="r" b="b" t="t" l="l"/>
              <a:pathLst>
                <a:path h="4125976" w="3382518">
                  <a:moveTo>
                    <a:pt x="0" y="0"/>
                  </a:moveTo>
                  <a:lnTo>
                    <a:pt x="3382518" y="0"/>
                  </a:lnTo>
                  <a:lnTo>
                    <a:pt x="3382518" y="4125976"/>
                  </a:lnTo>
                  <a:lnTo>
                    <a:pt x="0" y="4125976"/>
                  </a:lnTo>
                  <a:lnTo>
                    <a:pt x="0" y="0"/>
                  </a:lnTo>
                  <a:close/>
                </a:path>
              </a:pathLst>
            </a:custGeom>
            <a:blipFill>
              <a:blip r:embed="rId12"/>
              <a:stretch>
                <a:fillRect l="0" t="-26" r="-1" b="-25"/>
              </a:stretch>
            </a:blipFill>
          </p:spPr>
        </p:sp>
      </p:grpSp>
      <p:sp>
        <p:nvSpPr>
          <p:cNvPr name="TextBox 15" id="15"/>
          <p:cNvSpPr txBox="true"/>
          <p:nvPr/>
        </p:nvSpPr>
        <p:spPr>
          <a:xfrm rot="-226354">
            <a:off x="697571" y="1337122"/>
            <a:ext cx="8839101" cy="1271274"/>
          </a:xfrm>
          <a:prstGeom prst="rect">
            <a:avLst/>
          </a:prstGeom>
        </p:spPr>
        <p:txBody>
          <a:bodyPr anchor="t" rtlCol="false" tIns="0" lIns="0" bIns="0" rIns="0">
            <a:spAutoFit/>
          </a:bodyPr>
          <a:lstStyle/>
          <a:p>
            <a:pPr algn="ctr">
              <a:lnSpc>
                <a:spcPts val="9265"/>
              </a:lnSpc>
            </a:pPr>
            <a:r>
              <a:rPr lang="en-US" sz="8500" spc="212">
                <a:solidFill>
                  <a:srgbClr val="985941"/>
                </a:solidFill>
                <a:latin typeface="Scripter"/>
                <a:ea typeface="Scripter"/>
                <a:cs typeface="Scripter"/>
                <a:sym typeface="Scripter"/>
              </a:rPr>
              <a:t>PROJECT TITLE</a:t>
            </a:r>
          </a:p>
        </p:txBody>
      </p:sp>
      <p:grpSp>
        <p:nvGrpSpPr>
          <p:cNvPr name="Group 16" id="16"/>
          <p:cNvGrpSpPr/>
          <p:nvPr/>
        </p:nvGrpSpPr>
        <p:grpSpPr>
          <a:xfrm rot="-517808">
            <a:off x="1462704" y="3907351"/>
            <a:ext cx="3536965" cy="4157635"/>
            <a:chOff x="0" y="0"/>
            <a:chExt cx="4715953" cy="5543513"/>
          </a:xfrm>
        </p:grpSpPr>
        <p:sp>
          <p:nvSpPr>
            <p:cNvPr name="Freeform 17" id="17"/>
            <p:cNvSpPr/>
            <p:nvPr/>
          </p:nvSpPr>
          <p:spPr>
            <a:xfrm flipH="false" flipV="false" rot="0">
              <a:off x="76200" y="76200"/>
              <a:ext cx="4563491" cy="5391150"/>
            </a:xfrm>
            <a:custGeom>
              <a:avLst/>
              <a:gdLst/>
              <a:ahLst/>
              <a:cxnLst/>
              <a:rect r="r" b="b" t="t" l="l"/>
              <a:pathLst>
                <a:path h="5391150" w="4563491">
                  <a:moveTo>
                    <a:pt x="0" y="0"/>
                  </a:moveTo>
                  <a:lnTo>
                    <a:pt x="4563491" y="0"/>
                  </a:lnTo>
                  <a:lnTo>
                    <a:pt x="4563491" y="5391150"/>
                  </a:lnTo>
                  <a:lnTo>
                    <a:pt x="0" y="5391150"/>
                  </a:lnTo>
                  <a:lnTo>
                    <a:pt x="0" y="0"/>
                  </a:lnTo>
                  <a:close/>
                </a:path>
              </a:pathLst>
            </a:custGeom>
            <a:blipFill>
              <a:blip r:embed="rId13"/>
              <a:stretch>
                <a:fillRect l="-41105" t="-1413" r="-41107" b="-1412"/>
              </a:stretch>
            </a:blipFill>
          </p:spPr>
        </p:sp>
        <p:sp>
          <p:nvSpPr>
            <p:cNvPr name="Freeform 18" id="18"/>
            <p:cNvSpPr/>
            <p:nvPr/>
          </p:nvSpPr>
          <p:spPr>
            <a:xfrm flipH="false" flipV="false" rot="0">
              <a:off x="0" y="0"/>
              <a:ext cx="4715891" cy="5543550"/>
            </a:xfrm>
            <a:custGeom>
              <a:avLst/>
              <a:gdLst/>
              <a:ahLst/>
              <a:cxnLst/>
              <a:rect r="r" b="b" t="t" l="l"/>
              <a:pathLst>
                <a:path h="5543550" w="4715891">
                  <a:moveTo>
                    <a:pt x="76200" y="0"/>
                  </a:moveTo>
                  <a:lnTo>
                    <a:pt x="4639691" y="0"/>
                  </a:lnTo>
                  <a:cubicBezTo>
                    <a:pt x="4681728" y="0"/>
                    <a:pt x="4715891" y="34163"/>
                    <a:pt x="4715891" y="76200"/>
                  </a:cubicBezTo>
                  <a:lnTo>
                    <a:pt x="4715891" y="5467350"/>
                  </a:lnTo>
                  <a:cubicBezTo>
                    <a:pt x="4715891" y="5509387"/>
                    <a:pt x="4681728" y="5543550"/>
                    <a:pt x="4639691" y="5543550"/>
                  </a:cubicBezTo>
                  <a:lnTo>
                    <a:pt x="76200" y="5543550"/>
                  </a:lnTo>
                  <a:cubicBezTo>
                    <a:pt x="34163" y="5543550"/>
                    <a:pt x="0" y="5509387"/>
                    <a:pt x="0" y="5467350"/>
                  </a:cubicBezTo>
                  <a:lnTo>
                    <a:pt x="0" y="76200"/>
                  </a:lnTo>
                  <a:cubicBezTo>
                    <a:pt x="0" y="34163"/>
                    <a:pt x="34163" y="0"/>
                    <a:pt x="76200" y="0"/>
                  </a:cubicBezTo>
                  <a:moveTo>
                    <a:pt x="76200" y="152400"/>
                  </a:moveTo>
                  <a:lnTo>
                    <a:pt x="76200" y="76200"/>
                  </a:lnTo>
                  <a:lnTo>
                    <a:pt x="152400" y="76200"/>
                  </a:lnTo>
                  <a:lnTo>
                    <a:pt x="152400" y="5467350"/>
                  </a:lnTo>
                  <a:lnTo>
                    <a:pt x="76200" y="5467350"/>
                  </a:lnTo>
                  <a:lnTo>
                    <a:pt x="76200" y="5391150"/>
                  </a:lnTo>
                  <a:lnTo>
                    <a:pt x="4639691" y="5391150"/>
                  </a:lnTo>
                  <a:lnTo>
                    <a:pt x="4639691" y="5467350"/>
                  </a:lnTo>
                  <a:lnTo>
                    <a:pt x="4563491" y="5467350"/>
                  </a:lnTo>
                  <a:lnTo>
                    <a:pt x="4563491" y="76200"/>
                  </a:lnTo>
                  <a:lnTo>
                    <a:pt x="4639691" y="76200"/>
                  </a:lnTo>
                  <a:lnTo>
                    <a:pt x="4639691" y="152400"/>
                  </a:lnTo>
                  <a:lnTo>
                    <a:pt x="76200" y="152400"/>
                  </a:lnTo>
                  <a:close/>
                </a:path>
              </a:pathLst>
            </a:custGeom>
            <a:solidFill>
              <a:srgbClr val="7C8651"/>
            </a:solidFill>
          </p:spPr>
        </p:sp>
      </p:grpSp>
      <p:grpSp>
        <p:nvGrpSpPr>
          <p:cNvPr name="Group 19" id="19"/>
          <p:cNvGrpSpPr/>
          <p:nvPr/>
        </p:nvGrpSpPr>
        <p:grpSpPr>
          <a:xfrm rot="-734804">
            <a:off x="798467" y="6477037"/>
            <a:ext cx="1526577" cy="1430911"/>
            <a:chOff x="0" y="0"/>
            <a:chExt cx="2035436" cy="1907881"/>
          </a:xfrm>
        </p:grpSpPr>
        <p:sp>
          <p:nvSpPr>
            <p:cNvPr name="Freeform 20" id="20"/>
            <p:cNvSpPr/>
            <p:nvPr/>
          </p:nvSpPr>
          <p:spPr>
            <a:xfrm flipH="false" flipV="false" rot="0">
              <a:off x="0" y="0"/>
              <a:ext cx="2035429" cy="1907921"/>
            </a:xfrm>
            <a:custGeom>
              <a:avLst/>
              <a:gdLst/>
              <a:ahLst/>
              <a:cxnLst/>
              <a:rect r="r" b="b" t="t" l="l"/>
              <a:pathLst>
                <a:path h="1907921" w="2035429">
                  <a:moveTo>
                    <a:pt x="0" y="0"/>
                  </a:moveTo>
                  <a:lnTo>
                    <a:pt x="2035429" y="0"/>
                  </a:lnTo>
                  <a:lnTo>
                    <a:pt x="2035429" y="1907921"/>
                  </a:lnTo>
                  <a:lnTo>
                    <a:pt x="0" y="1907921"/>
                  </a:lnTo>
                  <a:lnTo>
                    <a:pt x="0" y="0"/>
                  </a:lnTo>
                  <a:close/>
                </a:path>
              </a:pathLst>
            </a:custGeom>
            <a:blipFill>
              <a:blip r:embed="rId14"/>
              <a:stretch>
                <a:fillRect l="0" t="-23" r="0" b="-21"/>
              </a:stretch>
            </a:blipFill>
          </p:spPr>
        </p:sp>
      </p:grpSp>
      <p:sp>
        <p:nvSpPr>
          <p:cNvPr name="TextBox 21" id="21"/>
          <p:cNvSpPr txBox="true"/>
          <p:nvPr/>
        </p:nvSpPr>
        <p:spPr>
          <a:xfrm rot="0">
            <a:off x="2851226" y="5443557"/>
            <a:ext cx="14318921" cy="853637"/>
          </a:xfrm>
          <a:prstGeom prst="rect">
            <a:avLst/>
          </a:prstGeom>
        </p:spPr>
        <p:txBody>
          <a:bodyPr anchor="t" rtlCol="false" tIns="0" lIns="0" bIns="0" rIns="0">
            <a:spAutoFit/>
          </a:bodyPr>
          <a:lstStyle/>
          <a:p>
            <a:pPr algn="ctr">
              <a:lnSpc>
                <a:spcPts val="5731"/>
              </a:lnSpc>
            </a:pPr>
            <a:r>
              <a:rPr lang="en-US" b="true" sz="5731" spc="143">
                <a:solidFill>
                  <a:srgbClr val="596428"/>
                </a:solidFill>
                <a:latin typeface="The Seasons Bold"/>
                <a:ea typeface="The Seasons Bold"/>
                <a:cs typeface="The Seasons Bold"/>
                <a:sym typeface="The Seasons Bold"/>
              </a:rPr>
              <a:t>Web Developer Portfolio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0">
            <a:off x="-1209603" y="-1151305"/>
            <a:ext cx="4897020" cy="4360010"/>
            <a:chOff x="0" y="0"/>
            <a:chExt cx="6529360" cy="5813347"/>
          </a:xfrm>
        </p:grpSpPr>
        <p:sp>
          <p:nvSpPr>
            <p:cNvPr name="Freeform 6" id="6"/>
            <p:cNvSpPr/>
            <p:nvPr/>
          </p:nvSpPr>
          <p:spPr>
            <a:xfrm flipH="false" flipV="true" rot="0">
              <a:off x="0" y="0"/>
              <a:ext cx="6529324" cy="5813298"/>
            </a:xfrm>
            <a:custGeom>
              <a:avLst/>
              <a:gdLst/>
              <a:ahLst/>
              <a:cxnLst/>
              <a:rect r="r" b="b" t="t" l="l"/>
              <a:pathLst>
                <a:path h="5813298" w="6529324">
                  <a:moveTo>
                    <a:pt x="0" y="5813298"/>
                  </a:moveTo>
                  <a:lnTo>
                    <a:pt x="6529324" y="5813298"/>
                  </a:lnTo>
                  <a:lnTo>
                    <a:pt x="6529324" y="0"/>
                  </a:lnTo>
                  <a:lnTo>
                    <a:pt x="0" y="0"/>
                  </a:lnTo>
                  <a:lnTo>
                    <a:pt x="0" y="5813298"/>
                  </a:lnTo>
                  <a:close/>
                </a:path>
              </a:pathLst>
            </a:custGeom>
            <a:blipFill>
              <a:blip r:embed="rId5"/>
              <a:stretch>
                <a:fillRect l="-27" t="0" r="-27" b="0"/>
              </a:stretch>
            </a:blipFill>
          </p:spPr>
        </p:sp>
      </p:grpSp>
      <p:sp>
        <p:nvSpPr>
          <p:cNvPr name="Freeform 7" id="7"/>
          <p:cNvSpPr/>
          <p:nvPr/>
        </p:nvSpPr>
        <p:spPr>
          <a:xfrm flipH="false" flipV="false" rot="-75578">
            <a:off x="5005995" y="2572868"/>
            <a:ext cx="6018129" cy="6686811"/>
          </a:xfrm>
          <a:custGeom>
            <a:avLst/>
            <a:gdLst/>
            <a:ahLst/>
            <a:cxnLst/>
            <a:rect r="r" b="b" t="t" l="l"/>
            <a:pathLst>
              <a:path h="6686811" w="6018129">
                <a:moveTo>
                  <a:pt x="0" y="0"/>
                </a:moveTo>
                <a:lnTo>
                  <a:pt x="6018129" y="0"/>
                </a:lnTo>
                <a:lnTo>
                  <a:pt x="6018129" y="6686811"/>
                </a:lnTo>
                <a:lnTo>
                  <a:pt x="0" y="6686811"/>
                </a:lnTo>
                <a:lnTo>
                  <a:pt x="0" y="0"/>
                </a:lnTo>
                <a:close/>
              </a:path>
            </a:pathLst>
          </a:custGeom>
          <a:blipFill>
            <a:blip r:embed="rId6">
              <a:extLst>
                <a:ext uri="{96DAC541-7B7A-43D3-8B79-37D633B846F1}">
                  <asvg:svgBlip xmlns:asvg="http://schemas.microsoft.com/office/drawing/2016/SVG/main" r:embed="rId7"/>
                </a:ext>
              </a:extLst>
            </a:blip>
            <a:stretch>
              <a:fillRect l="0" t="-55" r="0" b="-55"/>
            </a:stretch>
          </a:blipFill>
        </p:spPr>
      </p:sp>
      <p:grpSp>
        <p:nvGrpSpPr>
          <p:cNvPr name="Group 8" id="8"/>
          <p:cNvGrpSpPr/>
          <p:nvPr/>
        </p:nvGrpSpPr>
        <p:grpSpPr>
          <a:xfrm rot="0">
            <a:off x="14490051" y="7424464"/>
            <a:ext cx="2702635" cy="2239809"/>
            <a:chOff x="0" y="0"/>
            <a:chExt cx="3603513" cy="2986412"/>
          </a:xfrm>
        </p:grpSpPr>
        <p:sp>
          <p:nvSpPr>
            <p:cNvPr name="Freeform 9" id="9"/>
            <p:cNvSpPr/>
            <p:nvPr/>
          </p:nvSpPr>
          <p:spPr>
            <a:xfrm flipH="false" flipV="false" rot="0">
              <a:off x="0" y="0"/>
              <a:ext cx="3603498" cy="2986405"/>
            </a:xfrm>
            <a:custGeom>
              <a:avLst/>
              <a:gdLst/>
              <a:ahLst/>
              <a:cxnLst/>
              <a:rect r="r" b="b" t="t" l="l"/>
              <a:pathLst>
                <a:path h="2986405" w="3603498">
                  <a:moveTo>
                    <a:pt x="0" y="0"/>
                  </a:moveTo>
                  <a:lnTo>
                    <a:pt x="3603498" y="0"/>
                  </a:lnTo>
                  <a:lnTo>
                    <a:pt x="3603498" y="2986405"/>
                  </a:lnTo>
                  <a:lnTo>
                    <a:pt x="0" y="2986405"/>
                  </a:lnTo>
                  <a:lnTo>
                    <a:pt x="0" y="0"/>
                  </a:lnTo>
                  <a:close/>
                </a:path>
              </a:pathLst>
            </a:custGeom>
            <a:blipFill>
              <a:blip r:embed="rId8"/>
              <a:stretch>
                <a:fillRect l="0" t="-35" r="0" b="-35"/>
              </a:stretch>
            </a:blipFill>
          </p:spPr>
        </p:sp>
      </p:grpSp>
      <p:grpSp>
        <p:nvGrpSpPr>
          <p:cNvPr name="Group 10" id="10"/>
          <p:cNvGrpSpPr/>
          <p:nvPr/>
        </p:nvGrpSpPr>
        <p:grpSpPr>
          <a:xfrm rot="920178">
            <a:off x="13248566" y="2060181"/>
            <a:ext cx="2482970" cy="2297047"/>
            <a:chOff x="0" y="0"/>
            <a:chExt cx="3310627" cy="3062729"/>
          </a:xfrm>
        </p:grpSpPr>
        <p:sp>
          <p:nvSpPr>
            <p:cNvPr name="Freeform 11" id="11"/>
            <p:cNvSpPr/>
            <p:nvPr/>
          </p:nvSpPr>
          <p:spPr>
            <a:xfrm flipH="false" flipV="false" rot="0">
              <a:off x="0" y="0"/>
              <a:ext cx="3310636" cy="3062732"/>
            </a:xfrm>
            <a:custGeom>
              <a:avLst/>
              <a:gdLst/>
              <a:ahLst/>
              <a:cxnLst/>
              <a:rect r="r" b="b" t="t" l="l"/>
              <a:pathLst>
                <a:path h="3062732" w="3310636">
                  <a:moveTo>
                    <a:pt x="0" y="0"/>
                  </a:moveTo>
                  <a:lnTo>
                    <a:pt x="3310636" y="0"/>
                  </a:lnTo>
                  <a:lnTo>
                    <a:pt x="3310636" y="3062732"/>
                  </a:lnTo>
                  <a:lnTo>
                    <a:pt x="0" y="3062732"/>
                  </a:lnTo>
                  <a:lnTo>
                    <a:pt x="0" y="0"/>
                  </a:lnTo>
                  <a:close/>
                </a:path>
              </a:pathLst>
            </a:custGeom>
            <a:blipFill>
              <a:blip r:embed="rId9"/>
              <a:stretch>
                <a:fillRect l="-935" t="0" r="-934" b="0"/>
              </a:stretch>
            </a:blipFill>
          </p:spPr>
        </p:sp>
      </p:grpSp>
      <p:sp>
        <p:nvSpPr>
          <p:cNvPr name="Freeform 12" id="12"/>
          <p:cNvSpPr/>
          <p:nvPr/>
        </p:nvSpPr>
        <p:spPr>
          <a:xfrm flipH="false" flipV="false" rot="-1396149">
            <a:off x="782427" y="8577186"/>
            <a:ext cx="3349209" cy="1025132"/>
          </a:xfrm>
          <a:custGeom>
            <a:avLst/>
            <a:gdLst/>
            <a:ahLst/>
            <a:cxnLst/>
            <a:rect r="r" b="b" t="t" l="l"/>
            <a:pathLst>
              <a:path h="1025132" w="3349209">
                <a:moveTo>
                  <a:pt x="0" y="0"/>
                </a:moveTo>
                <a:lnTo>
                  <a:pt x="3349209" y="0"/>
                </a:lnTo>
                <a:lnTo>
                  <a:pt x="3349209" y="1025132"/>
                </a:lnTo>
                <a:lnTo>
                  <a:pt x="0" y="1025132"/>
                </a:lnTo>
                <a:lnTo>
                  <a:pt x="0" y="0"/>
                </a:lnTo>
                <a:close/>
              </a:path>
            </a:pathLst>
          </a:custGeom>
          <a:blipFill>
            <a:blip r:embed="rId10">
              <a:extLst>
                <a:ext uri="{96DAC541-7B7A-43D3-8B79-37D633B846F1}">
                  <asvg:svgBlip xmlns:asvg="http://schemas.microsoft.com/office/drawing/2016/SVG/main" r:embed="rId11"/>
                </a:ext>
              </a:extLst>
            </a:blip>
            <a:stretch>
              <a:fillRect l="0" t="-120" r="0" b="-120"/>
            </a:stretch>
          </a:blipFill>
        </p:spPr>
      </p:sp>
      <p:grpSp>
        <p:nvGrpSpPr>
          <p:cNvPr name="Group 13" id="13"/>
          <p:cNvGrpSpPr/>
          <p:nvPr/>
        </p:nvGrpSpPr>
        <p:grpSpPr>
          <a:xfrm rot="-395986">
            <a:off x="11477507" y="7517421"/>
            <a:ext cx="1702876" cy="1479374"/>
            <a:chOff x="0" y="0"/>
            <a:chExt cx="2270501" cy="1972499"/>
          </a:xfrm>
        </p:grpSpPr>
        <p:sp>
          <p:nvSpPr>
            <p:cNvPr name="Freeform 14" id="14"/>
            <p:cNvSpPr/>
            <p:nvPr/>
          </p:nvSpPr>
          <p:spPr>
            <a:xfrm flipH="false" flipV="false" rot="0">
              <a:off x="0" y="0"/>
              <a:ext cx="2270506" cy="1972437"/>
            </a:xfrm>
            <a:custGeom>
              <a:avLst/>
              <a:gdLst/>
              <a:ahLst/>
              <a:cxnLst/>
              <a:rect r="r" b="b" t="t" l="l"/>
              <a:pathLst>
                <a:path h="1972437" w="2270506">
                  <a:moveTo>
                    <a:pt x="0" y="0"/>
                  </a:moveTo>
                  <a:lnTo>
                    <a:pt x="2270506" y="0"/>
                  </a:lnTo>
                  <a:lnTo>
                    <a:pt x="2270506" y="1972437"/>
                  </a:lnTo>
                  <a:lnTo>
                    <a:pt x="0" y="1972437"/>
                  </a:lnTo>
                  <a:lnTo>
                    <a:pt x="0" y="0"/>
                  </a:lnTo>
                  <a:close/>
                </a:path>
              </a:pathLst>
            </a:custGeom>
            <a:blipFill>
              <a:blip r:embed="rId12"/>
              <a:stretch>
                <a:fillRect l="0" t="-34" r="0" b="-37"/>
              </a:stretch>
            </a:blipFill>
          </p:spPr>
        </p:sp>
      </p:grpSp>
      <p:grpSp>
        <p:nvGrpSpPr>
          <p:cNvPr name="Group 15" id="15"/>
          <p:cNvGrpSpPr/>
          <p:nvPr/>
        </p:nvGrpSpPr>
        <p:grpSpPr>
          <a:xfrm rot="606078">
            <a:off x="13876487" y="2493249"/>
            <a:ext cx="1526577" cy="1430911"/>
            <a:chOff x="0" y="0"/>
            <a:chExt cx="2035436" cy="1907881"/>
          </a:xfrm>
        </p:grpSpPr>
        <p:sp>
          <p:nvSpPr>
            <p:cNvPr name="Freeform 16" id="16"/>
            <p:cNvSpPr/>
            <p:nvPr/>
          </p:nvSpPr>
          <p:spPr>
            <a:xfrm flipH="false" flipV="false" rot="0">
              <a:off x="0" y="0"/>
              <a:ext cx="2035429" cy="1907921"/>
            </a:xfrm>
            <a:custGeom>
              <a:avLst/>
              <a:gdLst/>
              <a:ahLst/>
              <a:cxnLst/>
              <a:rect r="r" b="b" t="t" l="l"/>
              <a:pathLst>
                <a:path h="1907921" w="2035429">
                  <a:moveTo>
                    <a:pt x="0" y="0"/>
                  </a:moveTo>
                  <a:lnTo>
                    <a:pt x="2035429" y="0"/>
                  </a:lnTo>
                  <a:lnTo>
                    <a:pt x="2035429" y="1907921"/>
                  </a:lnTo>
                  <a:lnTo>
                    <a:pt x="0" y="1907921"/>
                  </a:lnTo>
                  <a:lnTo>
                    <a:pt x="0" y="0"/>
                  </a:lnTo>
                  <a:close/>
                </a:path>
              </a:pathLst>
            </a:custGeom>
            <a:blipFill>
              <a:blip r:embed="rId13"/>
              <a:stretch>
                <a:fillRect l="0" t="-23" r="0" b="-21"/>
              </a:stretch>
            </a:blipFill>
          </p:spPr>
        </p:sp>
      </p:grpSp>
      <p:grpSp>
        <p:nvGrpSpPr>
          <p:cNvPr name="Group 17" id="17"/>
          <p:cNvGrpSpPr/>
          <p:nvPr/>
        </p:nvGrpSpPr>
        <p:grpSpPr>
          <a:xfrm rot="-6442624">
            <a:off x="10603390" y="6821346"/>
            <a:ext cx="1589490" cy="1206238"/>
            <a:chOff x="0" y="0"/>
            <a:chExt cx="2119320" cy="1608317"/>
          </a:xfrm>
        </p:grpSpPr>
        <p:sp>
          <p:nvSpPr>
            <p:cNvPr name="Freeform 18" id="18"/>
            <p:cNvSpPr/>
            <p:nvPr/>
          </p:nvSpPr>
          <p:spPr>
            <a:xfrm flipH="false" flipV="false" rot="0">
              <a:off x="0" y="0"/>
              <a:ext cx="2119376" cy="1608328"/>
            </a:xfrm>
            <a:custGeom>
              <a:avLst/>
              <a:gdLst/>
              <a:ahLst/>
              <a:cxnLst/>
              <a:rect r="r" b="b" t="t" l="l"/>
              <a:pathLst>
                <a:path h="1608328" w="2119376">
                  <a:moveTo>
                    <a:pt x="0" y="0"/>
                  </a:moveTo>
                  <a:lnTo>
                    <a:pt x="2119376" y="0"/>
                  </a:lnTo>
                  <a:lnTo>
                    <a:pt x="2119376" y="1608328"/>
                  </a:lnTo>
                  <a:lnTo>
                    <a:pt x="0" y="1608328"/>
                  </a:lnTo>
                  <a:lnTo>
                    <a:pt x="0" y="0"/>
                  </a:lnTo>
                  <a:close/>
                </a:path>
              </a:pathLst>
            </a:custGeom>
            <a:blipFill>
              <a:blip r:embed="rId14"/>
              <a:stretch>
                <a:fillRect l="0" t="-11" r="2" b="-10"/>
              </a:stretch>
            </a:blipFill>
          </p:spPr>
        </p:sp>
      </p:grpSp>
      <p:grpSp>
        <p:nvGrpSpPr>
          <p:cNvPr name="Group 19" id="19"/>
          <p:cNvGrpSpPr/>
          <p:nvPr/>
        </p:nvGrpSpPr>
        <p:grpSpPr>
          <a:xfrm rot="-301428">
            <a:off x="4493124" y="1870749"/>
            <a:ext cx="1669919" cy="1267274"/>
            <a:chOff x="0" y="0"/>
            <a:chExt cx="2226559" cy="1689699"/>
          </a:xfrm>
        </p:grpSpPr>
        <p:sp>
          <p:nvSpPr>
            <p:cNvPr name="Freeform 20" id="20"/>
            <p:cNvSpPr/>
            <p:nvPr/>
          </p:nvSpPr>
          <p:spPr>
            <a:xfrm flipH="false" flipV="true" rot="0">
              <a:off x="0" y="0"/>
              <a:ext cx="2226564" cy="1689735"/>
            </a:xfrm>
            <a:custGeom>
              <a:avLst/>
              <a:gdLst/>
              <a:ahLst/>
              <a:cxnLst/>
              <a:rect r="r" b="b" t="t" l="l"/>
              <a:pathLst>
                <a:path h="1689735" w="2226564">
                  <a:moveTo>
                    <a:pt x="0" y="1689735"/>
                  </a:moveTo>
                  <a:lnTo>
                    <a:pt x="2226564" y="1689735"/>
                  </a:lnTo>
                  <a:lnTo>
                    <a:pt x="2226564" y="0"/>
                  </a:lnTo>
                  <a:lnTo>
                    <a:pt x="0" y="0"/>
                  </a:lnTo>
                  <a:lnTo>
                    <a:pt x="0" y="1689735"/>
                  </a:lnTo>
                  <a:close/>
                </a:path>
              </a:pathLst>
            </a:custGeom>
            <a:blipFill>
              <a:blip r:embed="rId14"/>
              <a:stretch>
                <a:fillRect l="0" t="-11" r="0" b="-9"/>
              </a:stretch>
            </a:blipFill>
          </p:spPr>
        </p:sp>
      </p:grpSp>
      <p:grpSp>
        <p:nvGrpSpPr>
          <p:cNvPr name="Group 21" id="21"/>
          <p:cNvGrpSpPr/>
          <p:nvPr/>
        </p:nvGrpSpPr>
        <p:grpSpPr>
          <a:xfrm rot="0">
            <a:off x="1897698" y="1194753"/>
            <a:ext cx="1118667" cy="1544825"/>
            <a:chOff x="0" y="0"/>
            <a:chExt cx="1491556" cy="2059767"/>
          </a:xfrm>
        </p:grpSpPr>
        <p:sp>
          <p:nvSpPr>
            <p:cNvPr name="Freeform 22" id="22"/>
            <p:cNvSpPr/>
            <p:nvPr/>
          </p:nvSpPr>
          <p:spPr>
            <a:xfrm flipH="false" flipV="false" rot="0">
              <a:off x="0" y="0"/>
              <a:ext cx="1491615" cy="2059813"/>
            </a:xfrm>
            <a:custGeom>
              <a:avLst/>
              <a:gdLst/>
              <a:ahLst/>
              <a:cxnLst/>
              <a:rect r="r" b="b" t="t" l="l"/>
              <a:pathLst>
                <a:path h="2059813" w="1491615">
                  <a:moveTo>
                    <a:pt x="0" y="0"/>
                  </a:moveTo>
                  <a:lnTo>
                    <a:pt x="1491615" y="0"/>
                  </a:lnTo>
                  <a:lnTo>
                    <a:pt x="1491615" y="2059813"/>
                  </a:lnTo>
                  <a:lnTo>
                    <a:pt x="0" y="2059813"/>
                  </a:lnTo>
                  <a:lnTo>
                    <a:pt x="0" y="0"/>
                  </a:lnTo>
                  <a:close/>
                </a:path>
              </a:pathLst>
            </a:custGeom>
            <a:blipFill>
              <a:blip r:embed="rId15"/>
              <a:stretch>
                <a:fillRect l="-70" t="0" r="-66" b="2"/>
              </a:stretch>
            </a:blipFill>
          </p:spPr>
        </p:sp>
      </p:grpSp>
      <p:sp>
        <p:nvSpPr>
          <p:cNvPr name="TextBox 23" id="23"/>
          <p:cNvSpPr txBox="true"/>
          <p:nvPr/>
        </p:nvSpPr>
        <p:spPr>
          <a:xfrm rot="-226354">
            <a:off x="2265502" y="1189832"/>
            <a:ext cx="4351937" cy="967105"/>
          </a:xfrm>
          <a:prstGeom prst="rect">
            <a:avLst/>
          </a:prstGeom>
        </p:spPr>
        <p:txBody>
          <a:bodyPr anchor="t" rtlCol="false" tIns="0" lIns="0" bIns="0" rIns="0">
            <a:spAutoFit/>
          </a:bodyPr>
          <a:lstStyle/>
          <a:p>
            <a:pPr algn="ctr">
              <a:lnSpc>
                <a:spcPts val="7085"/>
              </a:lnSpc>
            </a:pPr>
            <a:r>
              <a:rPr lang="en-US" sz="6500" spc="162">
                <a:solidFill>
                  <a:srgbClr val="985941"/>
                </a:solidFill>
                <a:latin typeface="Scripter"/>
                <a:ea typeface="Scripter"/>
                <a:cs typeface="Scripter"/>
                <a:sym typeface="Scripter"/>
              </a:rPr>
              <a:t>agenda</a:t>
            </a:r>
          </a:p>
        </p:txBody>
      </p:sp>
      <p:sp>
        <p:nvSpPr>
          <p:cNvPr name="TextBox 24" id="24"/>
          <p:cNvSpPr txBox="true"/>
          <p:nvPr/>
        </p:nvSpPr>
        <p:spPr>
          <a:xfrm rot="0">
            <a:off x="4933224" y="4275957"/>
            <a:ext cx="5600402" cy="3681368"/>
          </a:xfrm>
          <a:prstGeom prst="rect">
            <a:avLst/>
          </a:prstGeom>
        </p:spPr>
        <p:txBody>
          <a:bodyPr anchor="t" rtlCol="false" tIns="0" lIns="0" bIns="0" rIns="0">
            <a:spAutoFit/>
          </a:bodyPr>
          <a:lstStyle/>
          <a:p>
            <a:pPr algn="l" marL="728171" indent="-242724" lvl="2">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Problem Statement</a:t>
            </a:r>
          </a:p>
          <a:p>
            <a:pPr algn="l" marL="728171" indent="-242724" lvl="2">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Project Overview</a:t>
            </a:r>
          </a:p>
          <a:p>
            <a:pPr algn="l" marL="728171" indent="-242724" lvl="2">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End Users</a:t>
            </a:r>
          </a:p>
          <a:p>
            <a:pPr algn="l" marL="728171" indent="-242724" lvl="2">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Tools and Technologies</a:t>
            </a:r>
          </a:p>
          <a:p>
            <a:pPr algn="l" marL="728171" indent="-242724" lvl="2">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Portfolio design and Layout</a:t>
            </a:r>
          </a:p>
          <a:p>
            <a:pPr algn="l" marL="728171" indent="-242724" lvl="2">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Features and Functionality</a:t>
            </a:r>
          </a:p>
          <a:p>
            <a:pPr algn="l" marL="728171" indent="-242724" lvl="2">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Results and Screenshots</a:t>
            </a:r>
          </a:p>
          <a:p>
            <a:pPr algn="l" marL="728171" indent="-242724" lvl="2">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Conclusion</a:t>
            </a:r>
          </a:p>
          <a:p>
            <a:pPr algn="l" marL="728171" indent="-242724" lvl="2">
              <a:lnSpc>
                <a:spcPts val="3185"/>
              </a:lnSpc>
              <a:buAutoNum type="arabicPeriod" startAt="1"/>
            </a:pPr>
            <a:r>
              <a:rPr lang="en-US" b="true" sz="3185" spc="79">
                <a:solidFill>
                  <a:srgbClr val="596428"/>
                </a:solidFill>
                <a:latin typeface="Times New Roman Bold"/>
                <a:ea typeface="Times New Roman Bold"/>
                <a:cs typeface="Times New Roman Bold"/>
                <a:sym typeface="Times New Roman Bold"/>
              </a:rPr>
              <a:t>Github Link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836823">
            <a:off x="13956877" y="7606487"/>
            <a:ext cx="5287894" cy="4708021"/>
            <a:chOff x="0" y="0"/>
            <a:chExt cx="7050525" cy="6277361"/>
          </a:xfrm>
        </p:grpSpPr>
        <p:sp>
          <p:nvSpPr>
            <p:cNvPr name="Freeform 6" id="6"/>
            <p:cNvSpPr/>
            <p:nvPr/>
          </p:nvSpPr>
          <p:spPr>
            <a:xfrm flipH="false" flipV="false" rot="0">
              <a:off x="0" y="0"/>
              <a:ext cx="7050532" cy="6277356"/>
            </a:xfrm>
            <a:custGeom>
              <a:avLst/>
              <a:gdLst/>
              <a:ahLst/>
              <a:cxnLst/>
              <a:rect r="r" b="b" t="t" l="l"/>
              <a:pathLst>
                <a:path h="6277356" w="7050532">
                  <a:moveTo>
                    <a:pt x="0" y="0"/>
                  </a:moveTo>
                  <a:lnTo>
                    <a:pt x="7050532" y="0"/>
                  </a:lnTo>
                  <a:lnTo>
                    <a:pt x="7050532" y="6277356"/>
                  </a:lnTo>
                  <a:lnTo>
                    <a:pt x="0" y="6277356"/>
                  </a:lnTo>
                  <a:lnTo>
                    <a:pt x="0" y="0"/>
                  </a:lnTo>
                  <a:close/>
                </a:path>
              </a:pathLst>
            </a:custGeom>
            <a:blipFill>
              <a:blip r:embed="rId5"/>
              <a:stretch>
                <a:fillRect l="-27" t="0" r="-27" b="0"/>
              </a:stretch>
            </a:blipFill>
          </p:spPr>
        </p:sp>
      </p:grpSp>
      <p:grpSp>
        <p:nvGrpSpPr>
          <p:cNvPr name="Group 7" id="7"/>
          <p:cNvGrpSpPr/>
          <p:nvPr/>
        </p:nvGrpSpPr>
        <p:grpSpPr>
          <a:xfrm rot="725507">
            <a:off x="-1499049" y="5623760"/>
            <a:ext cx="11905389" cy="8229600"/>
            <a:chOff x="0" y="0"/>
            <a:chExt cx="15873852" cy="10972800"/>
          </a:xfrm>
        </p:grpSpPr>
        <p:sp>
          <p:nvSpPr>
            <p:cNvPr name="Freeform 8" id="8"/>
            <p:cNvSpPr/>
            <p:nvPr/>
          </p:nvSpPr>
          <p:spPr>
            <a:xfrm flipH="false" flipV="false" rot="0">
              <a:off x="0" y="0"/>
              <a:ext cx="15873857" cy="10972800"/>
            </a:xfrm>
            <a:custGeom>
              <a:avLst/>
              <a:gdLst/>
              <a:ahLst/>
              <a:cxnLst/>
              <a:rect r="r" b="b" t="t" l="l"/>
              <a:pathLst>
                <a:path h="10972800" w="15873857">
                  <a:moveTo>
                    <a:pt x="0" y="0"/>
                  </a:moveTo>
                  <a:lnTo>
                    <a:pt x="15873857" y="0"/>
                  </a:lnTo>
                  <a:lnTo>
                    <a:pt x="15873857" y="10972800"/>
                  </a:lnTo>
                  <a:lnTo>
                    <a:pt x="0" y="10972800"/>
                  </a:lnTo>
                  <a:lnTo>
                    <a:pt x="0" y="0"/>
                  </a:lnTo>
                  <a:close/>
                </a:path>
              </a:pathLst>
            </a:custGeom>
            <a:blipFill>
              <a:blip r:embed="rId6"/>
              <a:stretch>
                <a:fillRect l="0" t="-66" r="0" b="-66"/>
              </a:stretch>
            </a:blipFill>
          </p:spPr>
        </p:sp>
      </p:grpSp>
      <p:grpSp>
        <p:nvGrpSpPr>
          <p:cNvPr name="Group 9" id="9"/>
          <p:cNvGrpSpPr/>
          <p:nvPr/>
        </p:nvGrpSpPr>
        <p:grpSpPr>
          <a:xfrm rot="0">
            <a:off x="-1209603" y="-1151305"/>
            <a:ext cx="4897020" cy="4360010"/>
            <a:chOff x="0" y="0"/>
            <a:chExt cx="6529360" cy="5813347"/>
          </a:xfrm>
        </p:grpSpPr>
        <p:sp>
          <p:nvSpPr>
            <p:cNvPr name="Freeform 10" id="10"/>
            <p:cNvSpPr/>
            <p:nvPr/>
          </p:nvSpPr>
          <p:spPr>
            <a:xfrm flipH="false" flipV="true" rot="0">
              <a:off x="0" y="0"/>
              <a:ext cx="6529324" cy="5813298"/>
            </a:xfrm>
            <a:custGeom>
              <a:avLst/>
              <a:gdLst/>
              <a:ahLst/>
              <a:cxnLst/>
              <a:rect r="r" b="b" t="t" l="l"/>
              <a:pathLst>
                <a:path h="5813298" w="6529324">
                  <a:moveTo>
                    <a:pt x="0" y="5813298"/>
                  </a:moveTo>
                  <a:lnTo>
                    <a:pt x="6529324" y="5813298"/>
                  </a:lnTo>
                  <a:lnTo>
                    <a:pt x="6529324" y="0"/>
                  </a:lnTo>
                  <a:lnTo>
                    <a:pt x="0" y="0"/>
                  </a:lnTo>
                  <a:lnTo>
                    <a:pt x="0" y="5813298"/>
                  </a:lnTo>
                  <a:close/>
                </a:path>
              </a:pathLst>
            </a:custGeom>
            <a:blipFill>
              <a:blip r:embed="rId5"/>
              <a:stretch>
                <a:fillRect l="-27" t="0" r="-27" b="0"/>
              </a:stretch>
            </a:blipFill>
          </p:spPr>
        </p:sp>
      </p:grpSp>
      <p:grpSp>
        <p:nvGrpSpPr>
          <p:cNvPr name="Group 11" id="11"/>
          <p:cNvGrpSpPr/>
          <p:nvPr/>
        </p:nvGrpSpPr>
        <p:grpSpPr>
          <a:xfrm rot="4547771">
            <a:off x="7075804" y="837163"/>
            <a:ext cx="1285812" cy="2826107"/>
            <a:chOff x="0" y="0"/>
            <a:chExt cx="1714416" cy="3768143"/>
          </a:xfrm>
        </p:grpSpPr>
        <p:sp>
          <p:nvSpPr>
            <p:cNvPr name="Freeform 12" id="12"/>
            <p:cNvSpPr/>
            <p:nvPr/>
          </p:nvSpPr>
          <p:spPr>
            <a:xfrm flipH="false" flipV="true" rot="0">
              <a:off x="0" y="0"/>
              <a:ext cx="1714373" cy="3768090"/>
            </a:xfrm>
            <a:custGeom>
              <a:avLst/>
              <a:gdLst/>
              <a:ahLst/>
              <a:cxnLst/>
              <a:rect r="r" b="b" t="t" l="l"/>
              <a:pathLst>
                <a:path h="3768090" w="1714373">
                  <a:moveTo>
                    <a:pt x="0" y="3768090"/>
                  </a:moveTo>
                  <a:lnTo>
                    <a:pt x="1714373" y="3768090"/>
                  </a:lnTo>
                  <a:lnTo>
                    <a:pt x="1714373" y="0"/>
                  </a:lnTo>
                  <a:lnTo>
                    <a:pt x="0" y="0"/>
                  </a:lnTo>
                  <a:lnTo>
                    <a:pt x="0" y="3768090"/>
                  </a:lnTo>
                  <a:close/>
                </a:path>
              </a:pathLst>
            </a:custGeom>
            <a:blipFill>
              <a:blip r:embed="rId7"/>
              <a:stretch>
                <a:fillRect l="-31" t="0" r="-34" b="-1"/>
              </a:stretch>
            </a:blipFill>
          </p:spPr>
        </p:sp>
      </p:grpSp>
      <p:sp>
        <p:nvSpPr>
          <p:cNvPr name="Freeform 13" id="13"/>
          <p:cNvSpPr/>
          <p:nvPr/>
        </p:nvSpPr>
        <p:spPr>
          <a:xfrm flipH="false" flipV="false" rot="127717">
            <a:off x="2513286" y="1005240"/>
            <a:ext cx="7315200" cy="1702447"/>
          </a:xfrm>
          <a:custGeom>
            <a:avLst/>
            <a:gdLst/>
            <a:ahLst/>
            <a:cxnLst/>
            <a:rect r="r" b="b" t="t" l="l"/>
            <a:pathLst>
              <a:path h="1702447" w="7315200">
                <a:moveTo>
                  <a:pt x="0" y="0"/>
                </a:moveTo>
                <a:lnTo>
                  <a:pt x="7315200" y="0"/>
                </a:lnTo>
                <a:lnTo>
                  <a:pt x="7315200" y="1702447"/>
                </a:lnTo>
                <a:lnTo>
                  <a:pt x="0" y="1702447"/>
                </a:lnTo>
                <a:lnTo>
                  <a:pt x="0" y="0"/>
                </a:lnTo>
                <a:close/>
              </a:path>
            </a:pathLst>
          </a:custGeom>
          <a:blipFill>
            <a:blip r:embed="rId8">
              <a:extLst>
                <a:ext uri="{96DAC541-7B7A-43D3-8B79-37D633B846F1}">
                  <asvg:svgBlip xmlns:asvg="http://schemas.microsoft.com/office/drawing/2016/SVG/main" r:embed="rId9"/>
                </a:ext>
              </a:extLst>
            </a:blip>
            <a:stretch>
              <a:fillRect l="0" t="-288" r="0" b="-288"/>
            </a:stretch>
          </a:blipFill>
        </p:spPr>
      </p:sp>
      <p:sp>
        <p:nvSpPr>
          <p:cNvPr name="Freeform 14" id="14"/>
          <p:cNvSpPr/>
          <p:nvPr/>
        </p:nvSpPr>
        <p:spPr>
          <a:xfrm flipH="false" flipV="false" rot="114932">
            <a:off x="1689711" y="2531686"/>
            <a:ext cx="8292936" cy="7765204"/>
          </a:xfrm>
          <a:custGeom>
            <a:avLst/>
            <a:gdLst/>
            <a:ahLst/>
            <a:cxnLst/>
            <a:rect r="r" b="b" t="t" l="l"/>
            <a:pathLst>
              <a:path h="7765204" w="8292936">
                <a:moveTo>
                  <a:pt x="0" y="0"/>
                </a:moveTo>
                <a:lnTo>
                  <a:pt x="8292936" y="0"/>
                </a:lnTo>
                <a:lnTo>
                  <a:pt x="8292936" y="7765204"/>
                </a:lnTo>
                <a:lnTo>
                  <a:pt x="0" y="7765204"/>
                </a:lnTo>
                <a:lnTo>
                  <a:pt x="0" y="0"/>
                </a:lnTo>
                <a:close/>
              </a:path>
            </a:pathLst>
          </a:custGeom>
          <a:blipFill>
            <a:blip r:embed="rId10">
              <a:extLst>
                <a:ext uri="{96DAC541-7B7A-43D3-8B79-37D633B846F1}">
                  <asvg:svgBlip xmlns:asvg="http://schemas.microsoft.com/office/drawing/2016/SVG/main" r:embed="rId11"/>
                </a:ext>
              </a:extLst>
            </a:blip>
            <a:stretch>
              <a:fillRect l="-31" t="0" r="-31" b="0"/>
            </a:stretch>
          </a:blipFill>
        </p:spPr>
      </p:sp>
      <p:grpSp>
        <p:nvGrpSpPr>
          <p:cNvPr name="Group 15" id="15"/>
          <p:cNvGrpSpPr/>
          <p:nvPr/>
        </p:nvGrpSpPr>
        <p:grpSpPr>
          <a:xfrm rot="7148192">
            <a:off x="1872123" y="2377930"/>
            <a:ext cx="998738" cy="1767677"/>
            <a:chOff x="0" y="0"/>
            <a:chExt cx="1331651" cy="2356903"/>
          </a:xfrm>
        </p:grpSpPr>
        <p:sp>
          <p:nvSpPr>
            <p:cNvPr name="Freeform 16" id="16"/>
            <p:cNvSpPr/>
            <p:nvPr/>
          </p:nvSpPr>
          <p:spPr>
            <a:xfrm flipH="false" flipV="false" rot="0">
              <a:off x="0" y="0"/>
              <a:ext cx="1331595" cy="2356866"/>
            </a:xfrm>
            <a:custGeom>
              <a:avLst/>
              <a:gdLst/>
              <a:ahLst/>
              <a:cxnLst/>
              <a:rect r="r" b="b" t="t" l="l"/>
              <a:pathLst>
                <a:path h="2356866" w="1331595">
                  <a:moveTo>
                    <a:pt x="0" y="0"/>
                  </a:moveTo>
                  <a:lnTo>
                    <a:pt x="1331595" y="0"/>
                  </a:lnTo>
                  <a:lnTo>
                    <a:pt x="1331595" y="2356866"/>
                  </a:lnTo>
                  <a:lnTo>
                    <a:pt x="0" y="2356866"/>
                  </a:lnTo>
                  <a:lnTo>
                    <a:pt x="0" y="0"/>
                  </a:lnTo>
                  <a:close/>
                </a:path>
              </a:pathLst>
            </a:custGeom>
            <a:blipFill>
              <a:blip r:embed="rId12"/>
              <a:stretch>
                <a:fillRect l="-118" t="0" r="-123" b="-1"/>
              </a:stretch>
            </a:blipFill>
          </p:spPr>
        </p:sp>
      </p:grpSp>
      <p:grpSp>
        <p:nvGrpSpPr>
          <p:cNvPr name="Group 17" id="17"/>
          <p:cNvGrpSpPr/>
          <p:nvPr/>
        </p:nvGrpSpPr>
        <p:grpSpPr>
          <a:xfrm rot="4802472">
            <a:off x="1817423" y="7964947"/>
            <a:ext cx="847099" cy="2312898"/>
            <a:chOff x="0" y="0"/>
            <a:chExt cx="1129465" cy="3083864"/>
          </a:xfrm>
        </p:grpSpPr>
        <p:sp>
          <p:nvSpPr>
            <p:cNvPr name="Freeform 18" id="18"/>
            <p:cNvSpPr/>
            <p:nvPr/>
          </p:nvSpPr>
          <p:spPr>
            <a:xfrm flipH="false" flipV="false" rot="0">
              <a:off x="0" y="0"/>
              <a:ext cx="1129411" cy="3083814"/>
            </a:xfrm>
            <a:custGeom>
              <a:avLst/>
              <a:gdLst/>
              <a:ahLst/>
              <a:cxnLst/>
              <a:rect r="r" b="b" t="t" l="l"/>
              <a:pathLst>
                <a:path h="3083814" w="1129411">
                  <a:moveTo>
                    <a:pt x="0" y="0"/>
                  </a:moveTo>
                  <a:lnTo>
                    <a:pt x="1129411" y="0"/>
                  </a:lnTo>
                  <a:lnTo>
                    <a:pt x="1129411" y="3083814"/>
                  </a:lnTo>
                  <a:lnTo>
                    <a:pt x="0" y="3083814"/>
                  </a:lnTo>
                  <a:lnTo>
                    <a:pt x="0" y="0"/>
                  </a:lnTo>
                  <a:close/>
                </a:path>
              </a:pathLst>
            </a:custGeom>
            <a:blipFill>
              <a:blip r:embed="rId13"/>
              <a:stretch>
                <a:fillRect l="0" t="-165" r="-4" b="-166"/>
              </a:stretch>
            </a:blipFill>
          </p:spPr>
        </p:sp>
      </p:grpSp>
      <p:grpSp>
        <p:nvGrpSpPr>
          <p:cNvPr name="Group 19" id="19"/>
          <p:cNvGrpSpPr/>
          <p:nvPr/>
        </p:nvGrpSpPr>
        <p:grpSpPr>
          <a:xfrm rot="5528511">
            <a:off x="15428689" y="3076908"/>
            <a:ext cx="847099" cy="2312898"/>
            <a:chOff x="0" y="0"/>
            <a:chExt cx="1129465" cy="3083864"/>
          </a:xfrm>
        </p:grpSpPr>
        <p:sp>
          <p:nvSpPr>
            <p:cNvPr name="Freeform 20" id="20"/>
            <p:cNvSpPr/>
            <p:nvPr/>
          </p:nvSpPr>
          <p:spPr>
            <a:xfrm flipH="false" flipV="false" rot="0">
              <a:off x="0" y="0"/>
              <a:ext cx="1129411" cy="3083814"/>
            </a:xfrm>
            <a:custGeom>
              <a:avLst/>
              <a:gdLst/>
              <a:ahLst/>
              <a:cxnLst/>
              <a:rect r="r" b="b" t="t" l="l"/>
              <a:pathLst>
                <a:path h="3083814" w="1129411">
                  <a:moveTo>
                    <a:pt x="0" y="0"/>
                  </a:moveTo>
                  <a:lnTo>
                    <a:pt x="1129411" y="0"/>
                  </a:lnTo>
                  <a:lnTo>
                    <a:pt x="1129411" y="3083814"/>
                  </a:lnTo>
                  <a:lnTo>
                    <a:pt x="0" y="3083814"/>
                  </a:lnTo>
                  <a:lnTo>
                    <a:pt x="0" y="0"/>
                  </a:lnTo>
                  <a:close/>
                </a:path>
              </a:pathLst>
            </a:custGeom>
            <a:blipFill>
              <a:blip r:embed="rId13"/>
              <a:stretch>
                <a:fillRect l="0" t="-165" r="-4" b="-166"/>
              </a:stretch>
            </a:blipFill>
          </p:spPr>
        </p:sp>
      </p:grpSp>
      <p:sp>
        <p:nvSpPr>
          <p:cNvPr name="TextBox 21" id="21"/>
          <p:cNvSpPr txBox="true"/>
          <p:nvPr/>
        </p:nvSpPr>
        <p:spPr>
          <a:xfrm rot="124886">
            <a:off x="2376474" y="1566307"/>
            <a:ext cx="7373387" cy="408304"/>
          </a:xfrm>
          <a:prstGeom prst="rect">
            <a:avLst/>
          </a:prstGeom>
        </p:spPr>
        <p:txBody>
          <a:bodyPr anchor="t" rtlCol="false" tIns="0" lIns="0" bIns="0" rIns="0">
            <a:spAutoFit/>
          </a:bodyPr>
          <a:lstStyle/>
          <a:p>
            <a:pPr algn="ctr">
              <a:lnSpc>
                <a:spcPts val="3699"/>
              </a:lnSpc>
            </a:pPr>
            <a:r>
              <a:rPr lang="en-US" b="true" sz="3699" spc="92">
                <a:solidFill>
                  <a:srgbClr val="5A5950"/>
                </a:solidFill>
                <a:latin typeface="Mali Bold"/>
                <a:ea typeface="Mali Bold"/>
                <a:cs typeface="Mali Bold"/>
                <a:sym typeface="Mali Bold"/>
              </a:rPr>
              <a:t> PROBLEM STATEMENT</a:t>
            </a:r>
          </a:p>
        </p:txBody>
      </p:sp>
      <p:sp>
        <p:nvSpPr>
          <p:cNvPr name="Freeform 22" id="22"/>
          <p:cNvSpPr/>
          <p:nvPr/>
        </p:nvSpPr>
        <p:spPr>
          <a:xfrm flipH="false" flipV="false" rot="114932">
            <a:off x="8180424" y="2835747"/>
            <a:ext cx="8292936" cy="7765204"/>
          </a:xfrm>
          <a:custGeom>
            <a:avLst/>
            <a:gdLst/>
            <a:ahLst/>
            <a:cxnLst/>
            <a:rect r="r" b="b" t="t" l="l"/>
            <a:pathLst>
              <a:path h="7765204" w="8292936">
                <a:moveTo>
                  <a:pt x="0" y="0"/>
                </a:moveTo>
                <a:lnTo>
                  <a:pt x="8292936" y="0"/>
                </a:lnTo>
                <a:lnTo>
                  <a:pt x="8292936" y="7765204"/>
                </a:lnTo>
                <a:lnTo>
                  <a:pt x="0" y="7765204"/>
                </a:lnTo>
                <a:lnTo>
                  <a:pt x="0" y="0"/>
                </a:lnTo>
                <a:close/>
              </a:path>
            </a:pathLst>
          </a:custGeom>
          <a:blipFill>
            <a:blip r:embed="rId10">
              <a:extLst>
                <a:ext uri="{96DAC541-7B7A-43D3-8B79-37D633B846F1}">
                  <asvg:svgBlip xmlns:asvg="http://schemas.microsoft.com/office/drawing/2016/SVG/main" r:embed="rId11"/>
                </a:ext>
              </a:extLst>
            </a:blip>
            <a:stretch>
              <a:fillRect l="-31" t="0" r="-31" b="0"/>
            </a:stretch>
          </a:blipFill>
        </p:spPr>
      </p:sp>
      <p:sp>
        <p:nvSpPr>
          <p:cNvPr name="TextBox 23" id="23"/>
          <p:cNvSpPr txBox="true"/>
          <p:nvPr/>
        </p:nvSpPr>
        <p:spPr>
          <a:xfrm rot="75098">
            <a:off x="2514816" y="5287411"/>
            <a:ext cx="12833556" cy="2134809"/>
          </a:xfrm>
          <a:prstGeom prst="rect">
            <a:avLst/>
          </a:prstGeom>
        </p:spPr>
        <p:txBody>
          <a:bodyPr anchor="t" rtlCol="false" tIns="0" lIns="0" bIns="0" rIns="0">
            <a:spAutoFit/>
          </a:bodyPr>
          <a:lstStyle/>
          <a:p>
            <a:pPr algn="ctr">
              <a:lnSpc>
                <a:spcPts val="3297"/>
              </a:lnSpc>
            </a:pPr>
            <a:r>
              <a:rPr lang="en-US" b="true" sz="3297" spc="82">
                <a:solidFill>
                  <a:srgbClr val="7C8651"/>
                </a:solidFill>
                <a:latin typeface="The Seasons Bold"/>
                <a:ea typeface="The Seasons Bold"/>
                <a:cs typeface="The Seasons Bold"/>
                <a:sym typeface="The Seasons Bold"/>
              </a:rPr>
              <a:t>THE PROBLEM STATEMENT IS TO CREATE A RESPONSIVE PERSONAL PORTFOLIO WEBSITE FOR A WEB DEVELOPER NAMED M.VARSHINI THAT SHOWCASES SKILLS, PROJECTS, AND CONTACT INFORMATION WITH AN INTERACTIVE NAVIGATION MENU AND SMOOTH USER EXPERIENCE.</a:t>
            </a:r>
          </a:p>
        </p:txBody>
      </p:sp>
      <p:grpSp>
        <p:nvGrpSpPr>
          <p:cNvPr name="Group 24" id="24"/>
          <p:cNvGrpSpPr/>
          <p:nvPr/>
        </p:nvGrpSpPr>
        <p:grpSpPr>
          <a:xfrm rot="-10602385">
            <a:off x="13018613" y="1372776"/>
            <a:ext cx="3324309" cy="3584161"/>
            <a:chOff x="0" y="0"/>
            <a:chExt cx="4432412" cy="4778881"/>
          </a:xfrm>
        </p:grpSpPr>
        <p:sp>
          <p:nvSpPr>
            <p:cNvPr name="Freeform 25" id="25"/>
            <p:cNvSpPr/>
            <p:nvPr/>
          </p:nvSpPr>
          <p:spPr>
            <a:xfrm flipH="false" flipV="false" rot="0">
              <a:off x="0" y="0"/>
              <a:ext cx="4432427" cy="4778883"/>
            </a:xfrm>
            <a:custGeom>
              <a:avLst/>
              <a:gdLst/>
              <a:ahLst/>
              <a:cxnLst/>
              <a:rect r="r" b="b" t="t" l="l"/>
              <a:pathLst>
                <a:path h="4778883" w="4432427">
                  <a:moveTo>
                    <a:pt x="0" y="0"/>
                  </a:moveTo>
                  <a:lnTo>
                    <a:pt x="4432427" y="0"/>
                  </a:lnTo>
                  <a:lnTo>
                    <a:pt x="4432427" y="4778883"/>
                  </a:lnTo>
                  <a:lnTo>
                    <a:pt x="0" y="4778883"/>
                  </a:lnTo>
                  <a:lnTo>
                    <a:pt x="0" y="0"/>
                  </a:lnTo>
                  <a:close/>
                </a:path>
              </a:pathLst>
            </a:custGeom>
            <a:blipFill>
              <a:blip r:embed="rId14"/>
              <a:stretch>
                <a:fillRect l="0" t="-52" r="0" b="-52"/>
              </a:stretch>
            </a:blipFill>
          </p:spPr>
        </p:sp>
      </p:grpSp>
      <p:grpSp>
        <p:nvGrpSpPr>
          <p:cNvPr name="Group 26" id="26"/>
          <p:cNvGrpSpPr/>
          <p:nvPr/>
        </p:nvGrpSpPr>
        <p:grpSpPr>
          <a:xfrm rot="0">
            <a:off x="7687973" y="2250216"/>
            <a:ext cx="2072405" cy="1429960"/>
            <a:chOff x="0" y="0"/>
            <a:chExt cx="2763207" cy="1906613"/>
          </a:xfrm>
        </p:grpSpPr>
        <p:sp>
          <p:nvSpPr>
            <p:cNvPr name="Freeform 27" id="27"/>
            <p:cNvSpPr/>
            <p:nvPr/>
          </p:nvSpPr>
          <p:spPr>
            <a:xfrm flipH="false" flipV="false" rot="0">
              <a:off x="0" y="0"/>
              <a:ext cx="2763266" cy="1906651"/>
            </a:xfrm>
            <a:custGeom>
              <a:avLst/>
              <a:gdLst/>
              <a:ahLst/>
              <a:cxnLst/>
              <a:rect r="r" b="b" t="t" l="l"/>
              <a:pathLst>
                <a:path h="1906651" w="2763266">
                  <a:moveTo>
                    <a:pt x="0" y="0"/>
                  </a:moveTo>
                  <a:lnTo>
                    <a:pt x="2763266" y="0"/>
                  </a:lnTo>
                  <a:lnTo>
                    <a:pt x="2763266" y="1906651"/>
                  </a:lnTo>
                  <a:lnTo>
                    <a:pt x="0" y="1906651"/>
                  </a:lnTo>
                  <a:lnTo>
                    <a:pt x="0" y="0"/>
                  </a:lnTo>
                  <a:close/>
                </a:path>
              </a:pathLst>
            </a:custGeom>
            <a:blipFill>
              <a:blip r:embed="rId15"/>
              <a:stretch>
                <a:fillRect l="0" t="-2" r="2"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723542">
            <a:off x="7901069" y="5383708"/>
            <a:ext cx="11905389" cy="8229600"/>
            <a:chOff x="0" y="0"/>
            <a:chExt cx="15873852" cy="10972800"/>
          </a:xfrm>
        </p:grpSpPr>
        <p:sp>
          <p:nvSpPr>
            <p:cNvPr name="Freeform 6" id="6"/>
            <p:cNvSpPr/>
            <p:nvPr/>
          </p:nvSpPr>
          <p:spPr>
            <a:xfrm flipH="false" flipV="false" rot="0">
              <a:off x="0" y="0"/>
              <a:ext cx="15873857" cy="10972800"/>
            </a:xfrm>
            <a:custGeom>
              <a:avLst/>
              <a:gdLst/>
              <a:ahLst/>
              <a:cxnLst/>
              <a:rect r="r" b="b" t="t" l="l"/>
              <a:pathLst>
                <a:path h="10972800" w="15873857">
                  <a:moveTo>
                    <a:pt x="0" y="0"/>
                  </a:moveTo>
                  <a:lnTo>
                    <a:pt x="15873857" y="0"/>
                  </a:lnTo>
                  <a:lnTo>
                    <a:pt x="15873857" y="10972800"/>
                  </a:lnTo>
                  <a:lnTo>
                    <a:pt x="0" y="10972800"/>
                  </a:lnTo>
                  <a:lnTo>
                    <a:pt x="0" y="0"/>
                  </a:lnTo>
                  <a:close/>
                </a:path>
              </a:pathLst>
            </a:custGeom>
            <a:blipFill>
              <a:blip r:embed="rId5"/>
              <a:stretch>
                <a:fillRect l="0" t="-66" r="0" b="-66"/>
              </a:stretch>
            </a:blipFill>
          </p:spPr>
        </p:sp>
      </p:grpSp>
      <p:grpSp>
        <p:nvGrpSpPr>
          <p:cNvPr name="Group 7" id="7"/>
          <p:cNvGrpSpPr/>
          <p:nvPr/>
        </p:nvGrpSpPr>
        <p:grpSpPr>
          <a:xfrm rot="255130">
            <a:off x="1165933" y="-1385181"/>
            <a:ext cx="6153435" cy="5331496"/>
            <a:chOff x="0" y="0"/>
            <a:chExt cx="8204580" cy="7108661"/>
          </a:xfrm>
        </p:grpSpPr>
        <p:sp>
          <p:nvSpPr>
            <p:cNvPr name="Freeform 8" id="8"/>
            <p:cNvSpPr/>
            <p:nvPr/>
          </p:nvSpPr>
          <p:spPr>
            <a:xfrm flipH="false" flipV="false" rot="0">
              <a:off x="0" y="0"/>
              <a:ext cx="8204581" cy="7108698"/>
            </a:xfrm>
            <a:custGeom>
              <a:avLst/>
              <a:gdLst/>
              <a:ahLst/>
              <a:cxnLst/>
              <a:rect r="r" b="b" t="t" l="l"/>
              <a:pathLst>
                <a:path h="7108698" w="8204581">
                  <a:moveTo>
                    <a:pt x="0" y="0"/>
                  </a:moveTo>
                  <a:lnTo>
                    <a:pt x="8204581" y="0"/>
                  </a:lnTo>
                  <a:lnTo>
                    <a:pt x="8204581" y="7108698"/>
                  </a:lnTo>
                  <a:lnTo>
                    <a:pt x="0" y="7108698"/>
                  </a:lnTo>
                  <a:lnTo>
                    <a:pt x="0" y="0"/>
                  </a:lnTo>
                  <a:close/>
                </a:path>
              </a:pathLst>
            </a:custGeom>
            <a:blipFill>
              <a:blip r:embed="rId6"/>
              <a:stretch>
                <a:fillRect l="-25" t="0" r="-25" b="0"/>
              </a:stretch>
            </a:blipFill>
          </p:spPr>
        </p:sp>
      </p:grpSp>
      <p:sp>
        <p:nvSpPr>
          <p:cNvPr name="Freeform 9" id="9"/>
          <p:cNvSpPr/>
          <p:nvPr/>
        </p:nvSpPr>
        <p:spPr>
          <a:xfrm flipH="false" flipV="false" rot="737413">
            <a:off x="6287924" y="1743559"/>
            <a:ext cx="1603817" cy="1603817"/>
          </a:xfrm>
          <a:custGeom>
            <a:avLst/>
            <a:gdLst/>
            <a:ahLst/>
            <a:cxnLst/>
            <a:rect r="r" b="b" t="t" l="l"/>
            <a:pathLst>
              <a:path h="1603817" w="1603817">
                <a:moveTo>
                  <a:pt x="0" y="0"/>
                </a:moveTo>
                <a:lnTo>
                  <a:pt x="1603817" y="0"/>
                </a:lnTo>
                <a:lnTo>
                  <a:pt x="1603817" y="1603817"/>
                </a:lnTo>
                <a:lnTo>
                  <a:pt x="0" y="16038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6283967" y="1068729"/>
            <a:ext cx="1045022" cy="1045022"/>
          </a:xfrm>
          <a:custGeom>
            <a:avLst/>
            <a:gdLst/>
            <a:ahLst/>
            <a:cxnLst/>
            <a:rect r="r" b="b" t="t" l="l"/>
            <a:pathLst>
              <a:path h="1045022" w="1045022">
                <a:moveTo>
                  <a:pt x="0" y="0"/>
                </a:moveTo>
                <a:lnTo>
                  <a:pt x="1045022" y="0"/>
                </a:lnTo>
                <a:lnTo>
                  <a:pt x="1045022" y="1045022"/>
                </a:lnTo>
                <a:lnTo>
                  <a:pt x="0" y="10450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24237">
            <a:off x="2855396" y="3385645"/>
            <a:ext cx="6604515" cy="6604515"/>
          </a:xfrm>
          <a:custGeom>
            <a:avLst/>
            <a:gdLst/>
            <a:ahLst/>
            <a:cxnLst/>
            <a:rect r="r" b="b" t="t" l="l"/>
            <a:pathLst>
              <a:path h="6604515" w="6604515">
                <a:moveTo>
                  <a:pt x="0" y="0"/>
                </a:moveTo>
                <a:lnTo>
                  <a:pt x="6604515" y="0"/>
                </a:lnTo>
                <a:lnTo>
                  <a:pt x="6604515" y="6604515"/>
                </a:lnTo>
                <a:lnTo>
                  <a:pt x="0" y="66045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78966">
            <a:off x="8001276" y="3871603"/>
            <a:ext cx="6604515" cy="6604515"/>
          </a:xfrm>
          <a:custGeom>
            <a:avLst/>
            <a:gdLst/>
            <a:ahLst/>
            <a:cxnLst/>
            <a:rect r="r" b="b" t="t" l="l"/>
            <a:pathLst>
              <a:path h="6604515" w="6604515">
                <a:moveTo>
                  <a:pt x="0" y="0"/>
                </a:moveTo>
                <a:lnTo>
                  <a:pt x="6604515" y="0"/>
                </a:lnTo>
                <a:lnTo>
                  <a:pt x="6604515" y="6604515"/>
                </a:lnTo>
                <a:lnTo>
                  <a:pt x="0" y="66045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3" id="13"/>
          <p:cNvGrpSpPr/>
          <p:nvPr/>
        </p:nvGrpSpPr>
        <p:grpSpPr>
          <a:xfrm rot="0">
            <a:off x="8044060" y="3238433"/>
            <a:ext cx="1466190" cy="1593404"/>
            <a:chOff x="0" y="0"/>
            <a:chExt cx="1954920" cy="2124539"/>
          </a:xfrm>
        </p:grpSpPr>
        <p:sp>
          <p:nvSpPr>
            <p:cNvPr name="Freeform 14" id="14"/>
            <p:cNvSpPr/>
            <p:nvPr/>
          </p:nvSpPr>
          <p:spPr>
            <a:xfrm flipH="false" flipV="false" rot="0">
              <a:off x="0" y="0"/>
              <a:ext cx="1954911" cy="2124583"/>
            </a:xfrm>
            <a:custGeom>
              <a:avLst/>
              <a:gdLst/>
              <a:ahLst/>
              <a:cxnLst/>
              <a:rect r="r" b="b" t="t" l="l"/>
              <a:pathLst>
                <a:path h="2124583" w="1954911">
                  <a:moveTo>
                    <a:pt x="0" y="0"/>
                  </a:moveTo>
                  <a:lnTo>
                    <a:pt x="1954911" y="0"/>
                  </a:lnTo>
                  <a:lnTo>
                    <a:pt x="1954911" y="2124583"/>
                  </a:lnTo>
                  <a:lnTo>
                    <a:pt x="0" y="2124583"/>
                  </a:lnTo>
                  <a:lnTo>
                    <a:pt x="0" y="0"/>
                  </a:lnTo>
                  <a:close/>
                </a:path>
              </a:pathLst>
            </a:custGeom>
            <a:blipFill>
              <a:blip r:embed="rId13"/>
              <a:stretch>
                <a:fillRect l="0" t="-67" r="0" b="-65"/>
              </a:stretch>
            </a:blipFill>
          </p:spPr>
        </p:sp>
      </p:grpSp>
      <p:grpSp>
        <p:nvGrpSpPr>
          <p:cNvPr name="Group 15" id="15"/>
          <p:cNvGrpSpPr/>
          <p:nvPr/>
        </p:nvGrpSpPr>
        <p:grpSpPr>
          <a:xfrm rot="1150308">
            <a:off x="13375718" y="3465049"/>
            <a:ext cx="1466190" cy="1593404"/>
            <a:chOff x="0" y="0"/>
            <a:chExt cx="1954920" cy="2124539"/>
          </a:xfrm>
        </p:grpSpPr>
        <p:sp>
          <p:nvSpPr>
            <p:cNvPr name="Freeform 16" id="16"/>
            <p:cNvSpPr/>
            <p:nvPr/>
          </p:nvSpPr>
          <p:spPr>
            <a:xfrm flipH="false" flipV="false" rot="0">
              <a:off x="0" y="0"/>
              <a:ext cx="1954911" cy="2124583"/>
            </a:xfrm>
            <a:custGeom>
              <a:avLst/>
              <a:gdLst/>
              <a:ahLst/>
              <a:cxnLst/>
              <a:rect r="r" b="b" t="t" l="l"/>
              <a:pathLst>
                <a:path h="2124583" w="1954911">
                  <a:moveTo>
                    <a:pt x="0" y="0"/>
                  </a:moveTo>
                  <a:lnTo>
                    <a:pt x="1954911" y="0"/>
                  </a:lnTo>
                  <a:lnTo>
                    <a:pt x="1954911" y="2124583"/>
                  </a:lnTo>
                  <a:lnTo>
                    <a:pt x="0" y="2124583"/>
                  </a:lnTo>
                  <a:lnTo>
                    <a:pt x="0" y="0"/>
                  </a:lnTo>
                  <a:close/>
                </a:path>
              </a:pathLst>
            </a:custGeom>
            <a:blipFill>
              <a:blip r:embed="rId13"/>
              <a:stretch>
                <a:fillRect l="0" t="-67" r="0" b="-65"/>
              </a:stretch>
            </a:blipFill>
          </p:spPr>
        </p:sp>
      </p:grpSp>
      <p:grpSp>
        <p:nvGrpSpPr>
          <p:cNvPr name="Group 17" id="17"/>
          <p:cNvGrpSpPr/>
          <p:nvPr/>
        </p:nvGrpSpPr>
        <p:grpSpPr>
          <a:xfrm rot="-1106413">
            <a:off x="874649" y="6829346"/>
            <a:ext cx="2914767" cy="2532204"/>
            <a:chOff x="0" y="0"/>
            <a:chExt cx="3886356" cy="3376272"/>
          </a:xfrm>
        </p:grpSpPr>
        <p:sp>
          <p:nvSpPr>
            <p:cNvPr name="Freeform 18" id="18"/>
            <p:cNvSpPr/>
            <p:nvPr/>
          </p:nvSpPr>
          <p:spPr>
            <a:xfrm flipH="false" flipV="false" rot="0">
              <a:off x="0" y="0"/>
              <a:ext cx="3886327" cy="3376295"/>
            </a:xfrm>
            <a:custGeom>
              <a:avLst/>
              <a:gdLst/>
              <a:ahLst/>
              <a:cxnLst/>
              <a:rect r="r" b="b" t="t" l="l"/>
              <a:pathLst>
                <a:path h="3376295" w="3886327">
                  <a:moveTo>
                    <a:pt x="0" y="0"/>
                  </a:moveTo>
                  <a:lnTo>
                    <a:pt x="3886327" y="0"/>
                  </a:lnTo>
                  <a:lnTo>
                    <a:pt x="3886327" y="3376295"/>
                  </a:lnTo>
                  <a:lnTo>
                    <a:pt x="0" y="3376295"/>
                  </a:lnTo>
                  <a:lnTo>
                    <a:pt x="0" y="0"/>
                  </a:lnTo>
                  <a:close/>
                </a:path>
              </a:pathLst>
            </a:custGeom>
            <a:blipFill>
              <a:blip r:embed="rId14"/>
              <a:stretch>
                <a:fillRect l="0" t="-34" r="0" b="-33"/>
              </a:stretch>
            </a:blipFill>
          </p:spPr>
        </p:sp>
      </p:grpSp>
      <p:sp>
        <p:nvSpPr>
          <p:cNvPr name="TextBox 19" id="19"/>
          <p:cNvSpPr txBox="true"/>
          <p:nvPr/>
        </p:nvSpPr>
        <p:spPr>
          <a:xfrm rot="-206003">
            <a:off x="1331641" y="653894"/>
            <a:ext cx="6118721" cy="2126740"/>
          </a:xfrm>
          <a:prstGeom prst="rect">
            <a:avLst/>
          </a:prstGeom>
        </p:spPr>
        <p:txBody>
          <a:bodyPr anchor="t" rtlCol="false" tIns="0" lIns="0" bIns="0" rIns="0">
            <a:spAutoFit/>
          </a:bodyPr>
          <a:lstStyle/>
          <a:p>
            <a:pPr algn="ctr">
              <a:lnSpc>
                <a:spcPts val="7988"/>
              </a:lnSpc>
            </a:pPr>
            <a:r>
              <a:rPr lang="en-US" sz="7328" spc="183">
                <a:solidFill>
                  <a:srgbClr val="F7F5E9"/>
                </a:solidFill>
                <a:latin typeface="Scripter"/>
                <a:ea typeface="Scripter"/>
                <a:cs typeface="Scripter"/>
                <a:sym typeface="Scripter"/>
              </a:rPr>
              <a:t>PROJECT OVERVIEW</a:t>
            </a:r>
          </a:p>
        </p:txBody>
      </p:sp>
      <p:sp>
        <p:nvSpPr>
          <p:cNvPr name="TextBox 20" id="20"/>
          <p:cNvSpPr txBox="true"/>
          <p:nvPr/>
        </p:nvSpPr>
        <p:spPr>
          <a:xfrm rot="141861">
            <a:off x="3456999" y="4792452"/>
            <a:ext cx="9814901" cy="3827569"/>
          </a:xfrm>
          <a:prstGeom prst="rect">
            <a:avLst/>
          </a:prstGeom>
        </p:spPr>
        <p:txBody>
          <a:bodyPr anchor="t" rtlCol="false" tIns="0" lIns="0" bIns="0" rIns="0">
            <a:spAutoFit/>
          </a:bodyPr>
          <a:lstStyle/>
          <a:p>
            <a:pPr algn="ctr">
              <a:lnSpc>
                <a:spcPts val="3691"/>
              </a:lnSpc>
            </a:pPr>
            <a:r>
              <a:rPr lang="en-US" b="true" sz="3691" spc="92">
                <a:solidFill>
                  <a:srgbClr val="985941"/>
                </a:solidFill>
                <a:latin typeface="Times New Roman Bold"/>
                <a:ea typeface="Times New Roman Bold"/>
                <a:cs typeface="Times New Roman Bold"/>
                <a:sym typeface="Times New Roman Bold"/>
              </a:rPr>
              <a:t>This project is a responsive personal portfolio website for M. Varshini, showcasing her skills in HTML5, CSS3, and JavaScript. It highlights a modern e-commerce project, includes a functional contact form, and features smooth scrolling, a mobile-friendly menu, and interactive elements for an engaging user experience.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723542">
            <a:off x="8058771" y="4668729"/>
            <a:ext cx="11905389" cy="8229600"/>
            <a:chOff x="0" y="0"/>
            <a:chExt cx="15873852" cy="10972800"/>
          </a:xfrm>
        </p:grpSpPr>
        <p:sp>
          <p:nvSpPr>
            <p:cNvPr name="Freeform 6" id="6"/>
            <p:cNvSpPr/>
            <p:nvPr/>
          </p:nvSpPr>
          <p:spPr>
            <a:xfrm flipH="false" flipV="false" rot="0">
              <a:off x="0" y="0"/>
              <a:ext cx="15873857" cy="10972800"/>
            </a:xfrm>
            <a:custGeom>
              <a:avLst/>
              <a:gdLst/>
              <a:ahLst/>
              <a:cxnLst/>
              <a:rect r="r" b="b" t="t" l="l"/>
              <a:pathLst>
                <a:path h="10972800" w="15873857">
                  <a:moveTo>
                    <a:pt x="0" y="0"/>
                  </a:moveTo>
                  <a:lnTo>
                    <a:pt x="15873857" y="0"/>
                  </a:lnTo>
                  <a:lnTo>
                    <a:pt x="15873857" y="10972800"/>
                  </a:lnTo>
                  <a:lnTo>
                    <a:pt x="0" y="10972800"/>
                  </a:lnTo>
                  <a:lnTo>
                    <a:pt x="0" y="0"/>
                  </a:lnTo>
                  <a:close/>
                </a:path>
              </a:pathLst>
            </a:custGeom>
            <a:blipFill>
              <a:blip r:embed="rId5"/>
              <a:stretch>
                <a:fillRect l="0" t="-66" r="0" b="-66"/>
              </a:stretch>
            </a:blipFill>
          </p:spPr>
        </p:sp>
      </p:grpSp>
      <p:grpSp>
        <p:nvGrpSpPr>
          <p:cNvPr name="Group 7" id="7"/>
          <p:cNvGrpSpPr/>
          <p:nvPr/>
        </p:nvGrpSpPr>
        <p:grpSpPr>
          <a:xfrm rot="0">
            <a:off x="10033658" y="2650993"/>
            <a:ext cx="4647109" cy="3851291"/>
            <a:chOff x="0" y="0"/>
            <a:chExt cx="6196145" cy="5135055"/>
          </a:xfrm>
        </p:grpSpPr>
        <p:sp>
          <p:nvSpPr>
            <p:cNvPr name="Freeform 8" id="8"/>
            <p:cNvSpPr/>
            <p:nvPr/>
          </p:nvSpPr>
          <p:spPr>
            <a:xfrm flipH="false" flipV="true" rot="0">
              <a:off x="0" y="0"/>
              <a:ext cx="6196203" cy="5135118"/>
            </a:xfrm>
            <a:custGeom>
              <a:avLst/>
              <a:gdLst/>
              <a:ahLst/>
              <a:cxnLst/>
              <a:rect r="r" b="b" t="t" l="l"/>
              <a:pathLst>
                <a:path h="5135118" w="6196203">
                  <a:moveTo>
                    <a:pt x="0" y="5135118"/>
                  </a:moveTo>
                  <a:lnTo>
                    <a:pt x="6196203" y="5135118"/>
                  </a:lnTo>
                  <a:lnTo>
                    <a:pt x="6196203" y="0"/>
                  </a:lnTo>
                  <a:lnTo>
                    <a:pt x="0" y="0"/>
                  </a:lnTo>
                  <a:lnTo>
                    <a:pt x="0" y="5135118"/>
                  </a:lnTo>
                  <a:close/>
                </a:path>
              </a:pathLst>
            </a:custGeom>
            <a:blipFill>
              <a:blip r:embed="rId6"/>
              <a:stretch>
                <a:fillRect l="0" t="-35" r="0" b="-33"/>
              </a:stretch>
            </a:blipFill>
          </p:spPr>
        </p:sp>
      </p:grpSp>
      <p:sp>
        <p:nvSpPr>
          <p:cNvPr name="Freeform 9" id="9"/>
          <p:cNvSpPr/>
          <p:nvPr/>
        </p:nvSpPr>
        <p:spPr>
          <a:xfrm flipH="false" flipV="false" rot="143316">
            <a:off x="4089877" y="3228312"/>
            <a:ext cx="9883691" cy="6547945"/>
          </a:xfrm>
          <a:custGeom>
            <a:avLst/>
            <a:gdLst/>
            <a:ahLst/>
            <a:cxnLst/>
            <a:rect r="r" b="b" t="t" l="l"/>
            <a:pathLst>
              <a:path h="6547945" w="9883691">
                <a:moveTo>
                  <a:pt x="0" y="0"/>
                </a:moveTo>
                <a:lnTo>
                  <a:pt x="9883691" y="0"/>
                </a:lnTo>
                <a:lnTo>
                  <a:pt x="9883691" y="6547945"/>
                </a:lnTo>
                <a:lnTo>
                  <a:pt x="0" y="6547945"/>
                </a:lnTo>
                <a:lnTo>
                  <a:pt x="0" y="0"/>
                </a:lnTo>
                <a:close/>
              </a:path>
            </a:pathLst>
          </a:custGeom>
          <a:blipFill>
            <a:blip r:embed="rId7">
              <a:extLst>
                <a:ext uri="{96DAC541-7B7A-43D3-8B79-37D633B846F1}">
                  <asvg:svgBlip xmlns:asvg="http://schemas.microsoft.com/office/drawing/2016/SVG/main" r:embed="rId8"/>
                </a:ext>
              </a:extLst>
            </a:blip>
            <a:stretch>
              <a:fillRect l="0" t="-96" r="0" b="-96"/>
            </a:stretch>
          </a:blipFill>
        </p:spPr>
      </p:sp>
      <p:sp>
        <p:nvSpPr>
          <p:cNvPr name="Freeform 10" id="10"/>
          <p:cNvSpPr/>
          <p:nvPr/>
        </p:nvSpPr>
        <p:spPr>
          <a:xfrm flipH="false" flipV="false" rot="-177238">
            <a:off x="570560" y="742943"/>
            <a:ext cx="8832543" cy="2804332"/>
          </a:xfrm>
          <a:custGeom>
            <a:avLst/>
            <a:gdLst/>
            <a:ahLst/>
            <a:cxnLst/>
            <a:rect r="r" b="b" t="t" l="l"/>
            <a:pathLst>
              <a:path h="2804332" w="8832543">
                <a:moveTo>
                  <a:pt x="0" y="0"/>
                </a:moveTo>
                <a:lnTo>
                  <a:pt x="8832543" y="0"/>
                </a:lnTo>
                <a:lnTo>
                  <a:pt x="8832543" y="2804332"/>
                </a:lnTo>
                <a:lnTo>
                  <a:pt x="0" y="2804332"/>
                </a:lnTo>
                <a:lnTo>
                  <a:pt x="0" y="0"/>
                </a:lnTo>
                <a:close/>
              </a:path>
            </a:pathLst>
          </a:custGeom>
          <a:blipFill>
            <a:blip r:embed="rId9">
              <a:extLst>
                <a:ext uri="{96DAC541-7B7A-43D3-8B79-37D633B846F1}">
                  <asvg:svgBlip xmlns:asvg="http://schemas.microsoft.com/office/drawing/2016/SVG/main" r:embed="rId10"/>
                </a:ext>
              </a:extLst>
            </a:blip>
            <a:stretch>
              <a:fillRect l="0" t="-400" r="0" b="-400"/>
            </a:stretch>
          </a:blipFill>
        </p:spPr>
      </p:sp>
      <p:sp>
        <p:nvSpPr>
          <p:cNvPr name="Freeform 11" id="11"/>
          <p:cNvSpPr/>
          <p:nvPr/>
        </p:nvSpPr>
        <p:spPr>
          <a:xfrm flipH="true" flipV="false" rot="625042">
            <a:off x="628598" y="2881821"/>
            <a:ext cx="2738292" cy="2030851"/>
          </a:xfrm>
          <a:custGeom>
            <a:avLst/>
            <a:gdLst/>
            <a:ahLst/>
            <a:cxnLst/>
            <a:rect r="r" b="b" t="t" l="l"/>
            <a:pathLst>
              <a:path h="2030851" w="2738292">
                <a:moveTo>
                  <a:pt x="2738292" y="0"/>
                </a:moveTo>
                <a:lnTo>
                  <a:pt x="0" y="0"/>
                </a:lnTo>
                <a:lnTo>
                  <a:pt x="0" y="2030851"/>
                </a:lnTo>
                <a:lnTo>
                  <a:pt x="2738292" y="2030851"/>
                </a:lnTo>
                <a:lnTo>
                  <a:pt x="2738292" y="0"/>
                </a:lnTo>
                <a:close/>
              </a:path>
            </a:pathLst>
          </a:custGeom>
          <a:blipFill>
            <a:blip r:embed="rId11">
              <a:extLst>
                <a:ext uri="{96DAC541-7B7A-43D3-8B79-37D633B846F1}">
                  <asvg:svgBlip xmlns:asvg="http://schemas.microsoft.com/office/drawing/2016/SVG/main" r:embed="rId12"/>
                </a:ext>
              </a:extLst>
            </a:blip>
            <a:stretch>
              <a:fillRect l="0" t="-6181" r="0" b="-6181"/>
            </a:stretch>
          </a:blipFill>
        </p:spPr>
      </p:sp>
      <p:sp>
        <p:nvSpPr>
          <p:cNvPr name="Freeform 12" id="12"/>
          <p:cNvSpPr/>
          <p:nvPr/>
        </p:nvSpPr>
        <p:spPr>
          <a:xfrm flipH="false" flipV="false" rot="264663">
            <a:off x="12962184" y="3249657"/>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3">
              <a:extLst>
                <a:ext uri="{96DAC541-7B7A-43D3-8B79-37D633B846F1}">
                  <asvg:svgBlip xmlns:asvg="http://schemas.microsoft.com/office/drawing/2016/SVG/main" r:embed="rId14"/>
                </a:ext>
              </a:extLst>
            </a:blip>
            <a:stretch>
              <a:fillRect l="-376" t="0" r="-376" b="0"/>
            </a:stretch>
          </a:blipFill>
        </p:spPr>
      </p:sp>
      <p:sp>
        <p:nvSpPr>
          <p:cNvPr name="Freeform 13" id="13"/>
          <p:cNvSpPr/>
          <p:nvPr/>
        </p:nvSpPr>
        <p:spPr>
          <a:xfrm flipH="false" flipV="false" rot="-624575">
            <a:off x="3783233" y="5553684"/>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3">
              <a:extLst>
                <a:ext uri="{96DAC541-7B7A-43D3-8B79-37D633B846F1}">
                  <asvg:svgBlip xmlns:asvg="http://schemas.microsoft.com/office/drawing/2016/SVG/main" r:embed="rId14"/>
                </a:ext>
              </a:extLst>
            </a:blip>
            <a:stretch>
              <a:fillRect l="-376" t="0" r="-376" b="0"/>
            </a:stretch>
          </a:blipFill>
        </p:spPr>
      </p:sp>
      <p:sp>
        <p:nvSpPr>
          <p:cNvPr name="Freeform 14" id="14"/>
          <p:cNvSpPr/>
          <p:nvPr/>
        </p:nvSpPr>
        <p:spPr>
          <a:xfrm flipH="false" flipV="false" rot="543964">
            <a:off x="12924786" y="8709515"/>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3">
              <a:extLst>
                <a:ext uri="{96DAC541-7B7A-43D3-8B79-37D633B846F1}">
                  <asvg:svgBlip xmlns:asvg="http://schemas.microsoft.com/office/drawing/2016/SVG/main" r:embed="rId14"/>
                </a:ext>
              </a:extLst>
            </a:blip>
            <a:stretch>
              <a:fillRect l="-376" t="0" r="-376" b="0"/>
            </a:stretch>
          </a:blipFill>
        </p:spPr>
      </p:sp>
      <p:grpSp>
        <p:nvGrpSpPr>
          <p:cNvPr name="Group 15" id="15"/>
          <p:cNvGrpSpPr/>
          <p:nvPr/>
        </p:nvGrpSpPr>
        <p:grpSpPr>
          <a:xfrm rot="-836823">
            <a:off x="13956877" y="7663165"/>
            <a:ext cx="5287894" cy="4708021"/>
            <a:chOff x="0" y="0"/>
            <a:chExt cx="7050525" cy="6277361"/>
          </a:xfrm>
        </p:grpSpPr>
        <p:sp>
          <p:nvSpPr>
            <p:cNvPr name="Freeform 16" id="16"/>
            <p:cNvSpPr/>
            <p:nvPr/>
          </p:nvSpPr>
          <p:spPr>
            <a:xfrm flipH="false" flipV="false" rot="0">
              <a:off x="0" y="0"/>
              <a:ext cx="7050532" cy="6277356"/>
            </a:xfrm>
            <a:custGeom>
              <a:avLst/>
              <a:gdLst/>
              <a:ahLst/>
              <a:cxnLst/>
              <a:rect r="r" b="b" t="t" l="l"/>
              <a:pathLst>
                <a:path h="6277356" w="7050532">
                  <a:moveTo>
                    <a:pt x="0" y="0"/>
                  </a:moveTo>
                  <a:lnTo>
                    <a:pt x="7050532" y="0"/>
                  </a:lnTo>
                  <a:lnTo>
                    <a:pt x="7050532" y="6277356"/>
                  </a:lnTo>
                  <a:lnTo>
                    <a:pt x="0" y="6277356"/>
                  </a:lnTo>
                  <a:lnTo>
                    <a:pt x="0" y="0"/>
                  </a:lnTo>
                  <a:close/>
                </a:path>
              </a:pathLst>
            </a:custGeom>
            <a:blipFill>
              <a:blip r:embed="rId15"/>
              <a:stretch>
                <a:fillRect l="-27" t="0" r="-27" b="0"/>
              </a:stretch>
            </a:blipFill>
          </p:spPr>
        </p:sp>
      </p:grpSp>
      <p:grpSp>
        <p:nvGrpSpPr>
          <p:cNvPr name="Group 17" id="17"/>
          <p:cNvGrpSpPr/>
          <p:nvPr/>
        </p:nvGrpSpPr>
        <p:grpSpPr>
          <a:xfrm rot="-554910">
            <a:off x="1718063" y="6301816"/>
            <a:ext cx="2896826" cy="3533465"/>
            <a:chOff x="0" y="0"/>
            <a:chExt cx="3862435" cy="4711287"/>
          </a:xfrm>
        </p:grpSpPr>
        <p:sp>
          <p:nvSpPr>
            <p:cNvPr name="Freeform 18" id="18"/>
            <p:cNvSpPr/>
            <p:nvPr/>
          </p:nvSpPr>
          <p:spPr>
            <a:xfrm flipH="false" flipV="false" rot="0">
              <a:off x="0" y="0"/>
              <a:ext cx="3862451" cy="4711319"/>
            </a:xfrm>
            <a:custGeom>
              <a:avLst/>
              <a:gdLst/>
              <a:ahLst/>
              <a:cxnLst/>
              <a:rect r="r" b="b" t="t" l="l"/>
              <a:pathLst>
                <a:path h="4711319" w="3862451">
                  <a:moveTo>
                    <a:pt x="0" y="0"/>
                  </a:moveTo>
                  <a:lnTo>
                    <a:pt x="3862451" y="0"/>
                  </a:lnTo>
                  <a:lnTo>
                    <a:pt x="3862451" y="4711319"/>
                  </a:lnTo>
                  <a:lnTo>
                    <a:pt x="0" y="4711319"/>
                  </a:lnTo>
                  <a:lnTo>
                    <a:pt x="0" y="0"/>
                  </a:lnTo>
                  <a:close/>
                </a:path>
              </a:pathLst>
            </a:custGeom>
            <a:blipFill>
              <a:blip r:embed="rId16"/>
              <a:stretch>
                <a:fillRect l="0" t="-26" r="0" b="-25"/>
              </a:stretch>
            </a:blipFill>
          </p:spPr>
        </p:sp>
      </p:grpSp>
      <p:grpSp>
        <p:nvGrpSpPr>
          <p:cNvPr name="Group 19" id="19"/>
          <p:cNvGrpSpPr/>
          <p:nvPr/>
        </p:nvGrpSpPr>
        <p:grpSpPr>
          <a:xfrm rot="0">
            <a:off x="7278889" y="827889"/>
            <a:ext cx="2072405" cy="1429960"/>
            <a:chOff x="0" y="0"/>
            <a:chExt cx="2763207" cy="1906613"/>
          </a:xfrm>
        </p:grpSpPr>
        <p:sp>
          <p:nvSpPr>
            <p:cNvPr name="Freeform 20" id="20"/>
            <p:cNvSpPr/>
            <p:nvPr/>
          </p:nvSpPr>
          <p:spPr>
            <a:xfrm flipH="false" flipV="false" rot="0">
              <a:off x="0" y="0"/>
              <a:ext cx="2763266" cy="1906651"/>
            </a:xfrm>
            <a:custGeom>
              <a:avLst/>
              <a:gdLst/>
              <a:ahLst/>
              <a:cxnLst/>
              <a:rect r="r" b="b" t="t" l="l"/>
              <a:pathLst>
                <a:path h="1906651" w="2763266">
                  <a:moveTo>
                    <a:pt x="0" y="0"/>
                  </a:moveTo>
                  <a:lnTo>
                    <a:pt x="2763266" y="0"/>
                  </a:lnTo>
                  <a:lnTo>
                    <a:pt x="2763266" y="1906651"/>
                  </a:lnTo>
                  <a:lnTo>
                    <a:pt x="0" y="1906651"/>
                  </a:lnTo>
                  <a:lnTo>
                    <a:pt x="0" y="0"/>
                  </a:lnTo>
                  <a:close/>
                </a:path>
              </a:pathLst>
            </a:custGeom>
            <a:blipFill>
              <a:blip r:embed="rId17"/>
              <a:stretch>
                <a:fillRect l="0" t="-2" r="2" b="0"/>
              </a:stretch>
            </a:blipFill>
          </p:spPr>
        </p:sp>
      </p:grpSp>
      <p:sp>
        <p:nvSpPr>
          <p:cNvPr name="TextBox 21" id="21"/>
          <p:cNvSpPr txBox="true"/>
          <p:nvPr/>
        </p:nvSpPr>
        <p:spPr>
          <a:xfrm rot="-211986">
            <a:off x="2040024" y="1365867"/>
            <a:ext cx="6040646" cy="1558485"/>
          </a:xfrm>
          <a:prstGeom prst="rect">
            <a:avLst/>
          </a:prstGeom>
        </p:spPr>
        <p:txBody>
          <a:bodyPr anchor="t" rtlCol="false" tIns="0" lIns="0" bIns="0" rIns="0">
            <a:spAutoFit/>
          </a:bodyPr>
          <a:lstStyle/>
          <a:p>
            <a:pPr algn="ctr">
              <a:lnSpc>
                <a:spcPts val="5853"/>
              </a:lnSpc>
            </a:pPr>
            <a:r>
              <a:rPr lang="en-US" sz="5370" spc="134">
                <a:solidFill>
                  <a:srgbClr val="985941"/>
                </a:solidFill>
                <a:latin typeface="Scripter"/>
                <a:ea typeface="Scripter"/>
                <a:cs typeface="Scripter"/>
                <a:sym typeface="Scripter"/>
              </a:rPr>
              <a:t>WHO ARE THE END USERS?</a:t>
            </a:r>
          </a:p>
        </p:txBody>
      </p:sp>
      <p:sp>
        <p:nvSpPr>
          <p:cNvPr name="TextBox 22" id="22"/>
          <p:cNvSpPr txBox="true"/>
          <p:nvPr/>
        </p:nvSpPr>
        <p:spPr>
          <a:xfrm rot="111704">
            <a:off x="4726108" y="4318225"/>
            <a:ext cx="8661726" cy="4775193"/>
          </a:xfrm>
          <a:prstGeom prst="rect">
            <a:avLst/>
          </a:prstGeom>
        </p:spPr>
        <p:txBody>
          <a:bodyPr anchor="t" rtlCol="false" tIns="0" lIns="0" bIns="0" rIns="0">
            <a:spAutoFit/>
          </a:bodyPr>
          <a:lstStyle/>
          <a:p>
            <a:pPr algn="ctr">
              <a:lnSpc>
                <a:spcPts val="3498"/>
              </a:lnSpc>
            </a:pPr>
            <a:r>
              <a:rPr lang="en-US" b="true" sz="3499" spc="86">
                <a:solidFill>
                  <a:srgbClr val="596428"/>
                </a:solidFill>
                <a:latin typeface="Mali Bold"/>
                <a:ea typeface="Mali Bold"/>
                <a:cs typeface="Mali Bold"/>
                <a:sym typeface="Mali Bold"/>
              </a:rPr>
              <a:t>THE END USERS OF THIS PORTFOLIO WEBSITE ARE POTENTIAL EMPLOYERS, FREELANCE CLIENTS, AND PROJECT COLLABORATORS WHO WANT TO LEARN ABOUT M.VARSHINI'S WEB DEVELOPMENT SKILLS, VIEW HER PROJECTS, AND CONTACT HER FOR WORK OPPORTUNITIES OR COLLABORATIONS</a:t>
            </a:r>
          </a:p>
        </p:txBody>
      </p:sp>
      <p:grpSp>
        <p:nvGrpSpPr>
          <p:cNvPr name="Group 23" id="23"/>
          <p:cNvGrpSpPr/>
          <p:nvPr/>
        </p:nvGrpSpPr>
        <p:grpSpPr>
          <a:xfrm rot="0">
            <a:off x="542261" y="8068549"/>
            <a:ext cx="2072405" cy="1429960"/>
            <a:chOff x="0" y="0"/>
            <a:chExt cx="2763207" cy="1906613"/>
          </a:xfrm>
        </p:grpSpPr>
        <p:sp>
          <p:nvSpPr>
            <p:cNvPr name="Freeform 24" id="24"/>
            <p:cNvSpPr/>
            <p:nvPr/>
          </p:nvSpPr>
          <p:spPr>
            <a:xfrm flipH="false" flipV="false" rot="0">
              <a:off x="0" y="0"/>
              <a:ext cx="2763266" cy="1906651"/>
            </a:xfrm>
            <a:custGeom>
              <a:avLst/>
              <a:gdLst/>
              <a:ahLst/>
              <a:cxnLst/>
              <a:rect r="r" b="b" t="t" l="l"/>
              <a:pathLst>
                <a:path h="1906651" w="2763266">
                  <a:moveTo>
                    <a:pt x="0" y="0"/>
                  </a:moveTo>
                  <a:lnTo>
                    <a:pt x="2763266" y="0"/>
                  </a:lnTo>
                  <a:lnTo>
                    <a:pt x="2763266" y="1906651"/>
                  </a:lnTo>
                  <a:lnTo>
                    <a:pt x="0" y="1906651"/>
                  </a:lnTo>
                  <a:lnTo>
                    <a:pt x="0" y="0"/>
                  </a:lnTo>
                  <a:close/>
                </a:path>
              </a:pathLst>
            </a:custGeom>
            <a:blipFill>
              <a:blip r:embed="rId17"/>
              <a:stretch>
                <a:fillRect l="0" t="-2" r="2" b="0"/>
              </a:stretch>
            </a:blipFill>
          </p:spPr>
        </p:sp>
      </p:grpSp>
      <p:grpSp>
        <p:nvGrpSpPr>
          <p:cNvPr name="Group 25" id="25"/>
          <p:cNvGrpSpPr/>
          <p:nvPr/>
        </p:nvGrpSpPr>
        <p:grpSpPr>
          <a:xfrm rot="0">
            <a:off x="12848633" y="1542869"/>
            <a:ext cx="2072405" cy="1429960"/>
            <a:chOff x="0" y="0"/>
            <a:chExt cx="2763207" cy="1906613"/>
          </a:xfrm>
        </p:grpSpPr>
        <p:sp>
          <p:nvSpPr>
            <p:cNvPr name="Freeform 26" id="26"/>
            <p:cNvSpPr/>
            <p:nvPr/>
          </p:nvSpPr>
          <p:spPr>
            <a:xfrm flipH="false" flipV="false" rot="0">
              <a:off x="0" y="0"/>
              <a:ext cx="2763266" cy="1906651"/>
            </a:xfrm>
            <a:custGeom>
              <a:avLst/>
              <a:gdLst/>
              <a:ahLst/>
              <a:cxnLst/>
              <a:rect r="r" b="b" t="t" l="l"/>
              <a:pathLst>
                <a:path h="1906651" w="2763266">
                  <a:moveTo>
                    <a:pt x="0" y="0"/>
                  </a:moveTo>
                  <a:lnTo>
                    <a:pt x="2763266" y="0"/>
                  </a:lnTo>
                  <a:lnTo>
                    <a:pt x="2763266" y="1906651"/>
                  </a:lnTo>
                  <a:lnTo>
                    <a:pt x="0" y="1906651"/>
                  </a:lnTo>
                  <a:lnTo>
                    <a:pt x="0" y="0"/>
                  </a:lnTo>
                  <a:close/>
                </a:path>
              </a:pathLst>
            </a:custGeom>
            <a:blipFill>
              <a:blip r:embed="rId17"/>
              <a:stretch>
                <a:fillRect l="0" t="-2" r="2" b="0"/>
              </a:stretch>
            </a:blipFill>
          </p:spPr>
        </p:sp>
      </p:grpSp>
      <p:grpSp>
        <p:nvGrpSpPr>
          <p:cNvPr name="Group 27" id="27"/>
          <p:cNvGrpSpPr/>
          <p:nvPr/>
        </p:nvGrpSpPr>
        <p:grpSpPr>
          <a:xfrm rot="-554910">
            <a:off x="15810887" y="3857027"/>
            <a:ext cx="2896826" cy="3533465"/>
            <a:chOff x="0" y="0"/>
            <a:chExt cx="3862435" cy="4711287"/>
          </a:xfrm>
        </p:grpSpPr>
        <p:sp>
          <p:nvSpPr>
            <p:cNvPr name="Freeform 28" id="28"/>
            <p:cNvSpPr/>
            <p:nvPr/>
          </p:nvSpPr>
          <p:spPr>
            <a:xfrm flipH="false" flipV="false" rot="0">
              <a:off x="0" y="0"/>
              <a:ext cx="3862451" cy="4711319"/>
            </a:xfrm>
            <a:custGeom>
              <a:avLst/>
              <a:gdLst/>
              <a:ahLst/>
              <a:cxnLst/>
              <a:rect r="r" b="b" t="t" l="l"/>
              <a:pathLst>
                <a:path h="4711319" w="3862451">
                  <a:moveTo>
                    <a:pt x="0" y="0"/>
                  </a:moveTo>
                  <a:lnTo>
                    <a:pt x="3862451" y="0"/>
                  </a:lnTo>
                  <a:lnTo>
                    <a:pt x="3862451" y="4711319"/>
                  </a:lnTo>
                  <a:lnTo>
                    <a:pt x="0" y="4711319"/>
                  </a:lnTo>
                  <a:lnTo>
                    <a:pt x="0" y="0"/>
                  </a:lnTo>
                  <a:close/>
                </a:path>
              </a:pathLst>
            </a:custGeom>
            <a:blipFill>
              <a:blip r:embed="rId16"/>
              <a:stretch>
                <a:fillRect l="0" t="-26" r="0" b="-25"/>
              </a:stretch>
            </a:blipFill>
          </p:spPr>
        </p:sp>
      </p:grpSp>
      <p:grpSp>
        <p:nvGrpSpPr>
          <p:cNvPr name="Group 29" id="29"/>
          <p:cNvGrpSpPr/>
          <p:nvPr/>
        </p:nvGrpSpPr>
        <p:grpSpPr>
          <a:xfrm rot="0">
            <a:off x="16600824" y="6885330"/>
            <a:ext cx="2072405" cy="1429960"/>
            <a:chOff x="0" y="0"/>
            <a:chExt cx="2763207" cy="1906613"/>
          </a:xfrm>
        </p:grpSpPr>
        <p:sp>
          <p:nvSpPr>
            <p:cNvPr name="Freeform 30" id="30"/>
            <p:cNvSpPr/>
            <p:nvPr/>
          </p:nvSpPr>
          <p:spPr>
            <a:xfrm flipH="false" flipV="false" rot="0">
              <a:off x="0" y="0"/>
              <a:ext cx="2763266" cy="1906651"/>
            </a:xfrm>
            <a:custGeom>
              <a:avLst/>
              <a:gdLst/>
              <a:ahLst/>
              <a:cxnLst/>
              <a:rect r="r" b="b" t="t" l="l"/>
              <a:pathLst>
                <a:path h="1906651" w="2763266">
                  <a:moveTo>
                    <a:pt x="0" y="0"/>
                  </a:moveTo>
                  <a:lnTo>
                    <a:pt x="2763266" y="0"/>
                  </a:lnTo>
                  <a:lnTo>
                    <a:pt x="2763266" y="1906651"/>
                  </a:lnTo>
                  <a:lnTo>
                    <a:pt x="0" y="1906651"/>
                  </a:lnTo>
                  <a:lnTo>
                    <a:pt x="0" y="0"/>
                  </a:lnTo>
                  <a:close/>
                </a:path>
              </a:pathLst>
            </a:custGeom>
            <a:blipFill>
              <a:blip r:embed="rId17"/>
              <a:stretch>
                <a:fillRect l="0" t="-2" r="2"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723542">
            <a:off x="7901069" y="5383708"/>
            <a:ext cx="11905389" cy="8229600"/>
            <a:chOff x="0" y="0"/>
            <a:chExt cx="15873852" cy="10972800"/>
          </a:xfrm>
        </p:grpSpPr>
        <p:sp>
          <p:nvSpPr>
            <p:cNvPr name="Freeform 6" id="6"/>
            <p:cNvSpPr/>
            <p:nvPr/>
          </p:nvSpPr>
          <p:spPr>
            <a:xfrm flipH="false" flipV="false" rot="0">
              <a:off x="0" y="0"/>
              <a:ext cx="15873857" cy="10972800"/>
            </a:xfrm>
            <a:custGeom>
              <a:avLst/>
              <a:gdLst/>
              <a:ahLst/>
              <a:cxnLst/>
              <a:rect r="r" b="b" t="t" l="l"/>
              <a:pathLst>
                <a:path h="10972800" w="15873857">
                  <a:moveTo>
                    <a:pt x="0" y="0"/>
                  </a:moveTo>
                  <a:lnTo>
                    <a:pt x="15873857" y="0"/>
                  </a:lnTo>
                  <a:lnTo>
                    <a:pt x="15873857" y="10972800"/>
                  </a:lnTo>
                  <a:lnTo>
                    <a:pt x="0" y="10972800"/>
                  </a:lnTo>
                  <a:lnTo>
                    <a:pt x="0" y="0"/>
                  </a:lnTo>
                  <a:close/>
                </a:path>
              </a:pathLst>
            </a:custGeom>
            <a:blipFill>
              <a:blip r:embed="rId5"/>
              <a:stretch>
                <a:fillRect l="0" t="-66" r="0" b="-66"/>
              </a:stretch>
            </a:blipFill>
          </p:spPr>
        </p:sp>
      </p:grpSp>
      <p:grpSp>
        <p:nvGrpSpPr>
          <p:cNvPr name="Group 7" id="7"/>
          <p:cNvGrpSpPr/>
          <p:nvPr/>
        </p:nvGrpSpPr>
        <p:grpSpPr>
          <a:xfrm rot="-723542">
            <a:off x="-2720704" y="-3520185"/>
            <a:ext cx="11905389" cy="8229600"/>
            <a:chOff x="0" y="0"/>
            <a:chExt cx="15873852" cy="10972800"/>
          </a:xfrm>
        </p:grpSpPr>
        <p:sp>
          <p:nvSpPr>
            <p:cNvPr name="Freeform 8" id="8"/>
            <p:cNvSpPr/>
            <p:nvPr/>
          </p:nvSpPr>
          <p:spPr>
            <a:xfrm flipH="false" flipV="false" rot="0">
              <a:off x="0" y="0"/>
              <a:ext cx="15873857" cy="10972800"/>
            </a:xfrm>
            <a:custGeom>
              <a:avLst/>
              <a:gdLst/>
              <a:ahLst/>
              <a:cxnLst/>
              <a:rect r="r" b="b" t="t" l="l"/>
              <a:pathLst>
                <a:path h="10972800" w="15873857">
                  <a:moveTo>
                    <a:pt x="0" y="0"/>
                  </a:moveTo>
                  <a:lnTo>
                    <a:pt x="15873857" y="0"/>
                  </a:lnTo>
                  <a:lnTo>
                    <a:pt x="15873857" y="10972800"/>
                  </a:lnTo>
                  <a:lnTo>
                    <a:pt x="0" y="10972800"/>
                  </a:lnTo>
                  <a:lnTo>
                    <a:pt x="0" y="0"/>
                  </a:lnTo>
                  <a:close/>
                </a:path>
              </a:pathLst>
            </a:custGeom>
            <a:blipFill>
              <a:blip r:embed="rId5"/>
              <a:stretch>
                <a:fillRect l="0" t="-66" r="0" b="-66"/>
              </a:stretch>
            </a:blipFill>
          </p:spPr>
        </p:sp>
      </p:grpSp>
      <p:sp>
        <p:nvSpPr>
          <p:cNvPr name="Freeform 9" id="9"/>
          <p:cNvSpPr/>
          <p:nvPr/>
        </p:nvSpPr>
        <p:spPr>
          <a:xfrm flipH="false" flipV="false" rot="-117906">
            <a:off x="1997673" y="4639338"/>
            <a:ext cx="12601214" cy="4991785"/>
          </a:xfrm>
          <a:custGeom>
            <a:avLst/>
            <a:gdLst/>
            <a:ahLst/>
            <a:cxnLst/>
            <a:rect r="r" b="b" t="t" l="l"/>
            <a:pathLst>
              <a:path h="4991785" w="12601214">
                <a:moveTo>
                  <a:pt x="0" y="0"/>
                </a:moveTo>
                <a:lnTo>
                  <a:pt x="12601214" y="0"/>
                </a:lnTo>
                <a:lnTo>
                  <a:pt x="12601214" y="4991785"/>
                </a:lnTo>
                <a:lnTo>
                  <a:pt x="0" y="4991785"/>
                </a:lnTo>
                <a:lnTo>
                  <a:pt x="0" y="0"/>
                </a:lnTo>
                <a:close/>
              </a:path>
            </a:pathLst>
          </a:custGeom>
          <a:blipFill>
            <a:blip r:embed="rId6">
              <a:extLst>
                <a:ext uri="{96DAC541-7B7A-43D3-8B79-37D633B846F1}">
                  <asvg:svgBlip xmlns:asvg="http://schemas.microsoft.com/office/drawing/2016/SVG/main" r:embed="rId7"/>
                </a:ext>
              </a:extLst>
            </a:blip>
            <a:stretch>
              <a:fillRect l="-26" t="0" r="-26" b="0"/>
            </a:stretch>
          </a:blipFill>
        </p:spPr>
      </p:sp>
      <p:grpSp>
        <p:nvGrpSpPr>
          <p:cNvPr name="Group 10" id="10"/>
          <p:cNvGrpSpPr/>
          <p:nvPr/>
        </p:nvGrpSpPr>
        <p:grpSpPr>
          <a:xfrm rot="0">
            <a:off x="-2248785" y="-1901170"/>
            <a:ext cx="4897020" cy="4360010"/>
            <a:chOff x="0" y="0"/>
            <a:chExt cx="6529360" cy="5813347"/>
          </a:xfrm>
        </p:grpSpPr>
        <p:sp>
          <p:nvSpPr>
            <p:cNvPr name="Freeform 11" id="11"/>
            <p:cNvSpPr/>
            <p:nvPr/>
          </p:nvSpPr>
          <p:spPr>
            <a:xfrm flipH="false" flipV="true" rot="0">
              <a:off x="0" y="0"/>
              <a:ext cx="6529324" cy="5813298"/>
            </a:xfrm>
            <a:custGeom>
              <a:avLst/>
              <a:gdLst/>
              <a:ahLst/>
              <a:cxnLst/>
              <a:rect r="r" b="b" t="t" l="l"/>
              <a:pathLst>
                <a:path h="5813298" w="6529324">
                  <a:moveTo>
                    <a:pt x="0" y="5813298"/>
                  </a:moveTo>
                  <a:lnTo>
                    <a:pt x="6529324" y="5813298"/>
                  </a:lnTo>
                  <a:lnTo>
                    <a:pt x="6529324" y="0"/>
                  </a:lnTo>
                  <a:lnTo>
                    <a:pt x="0" y="0"/>
                  </a:lnTo>
                  <a:lnTo>
                    <a:pt x="0" y="5813298"/>
                  </a:lnTo>
                  <a:close/>
                </a:path>
              </a:pathLst>
            </a:custGeom>
            <a:blipFill>
              <a:blip r:embed="rId8"/>
              <a:stretch>
                <a:fillRect l="-27" t="0" r="-27" b="0"/>
              </a:stretch>
            </a:blipFill>
          </p:spPr>
        </p:sp>
      </p:grpSp>
      <p:grpSp>
        <p:nvGrpSpPr>
          <p:cNvPr name="Group 12" id="12"/>
          <p:cNvGrpSpPr/>
          <p:nvPr/>
        </p:nvGrpSpPr>
        <p:grpSpPr>
          <a:xfrm rot="-4110234">
            <a:off x="15452526" y="7556728"/>
            <a:ext cx="4897020" cy="4360010"/>
            <a:chOff x="0" y="0"/>
            <a:chExt cx="6529360" cy="5813347"/>
          </a:xfrm>
        </p:grpSpPr>
        <p:sp>
          <p:nvSpPr>
            <p:cNvPr name="Freeform 13" id="13"/>
            <p:cNvSpPr/>
            <p:nvPr/>
          </p:nvSpPr>
          <p:spPr>
            <a:xfrm flipH="false" flipV="false" rot="0">
              <a:off x="0" y="0"/>
              <a:ext cx="6529324" cy="5813298"/>
            </a:xfrm>
            <a:custGeom>
              <a:avLst/>
              <a:gdLst/>
              <a:ahLst/>
              <a:cxnLst/>
              <a:rect r="r" b="b" t="t" l="l"/>
              <a:pathLst>
                <a:path h="5813298" w="6529324">
                  <a:moveTo>
                    <a:pt x="0" y="0"/>
                  </a:moveTo>
                  <a:lnTo>
                    <a:pt x="6529324" y="0"/>
                  </a:lnTo>
                  <a:lnTo>
                    <a:pt x="6529324" y="5813298"/>
                  </a:lnTo>
                  <a:lnTo>
                    <a:pt x="0" y="5813298"/>
                  </a:lnTo>
                  <a:lnTo>
                    <a:pt x="0" y="0"/>
                  </a:lnTo>
                  <a:close/>
                </a:path>
              </a:pathLst>
            </a:custGeom>
            <a:blipFill>
              <a:blip r:embed="rId8"/>
              <a:stretch>
                <a:fillRect l="-27" t="0" r="-27" b="0"/>
              </a:stretch>
            </a:blipFill>
          </p:spPr>
        </p:sp>
      </p:grpSp>
      <p:grpSp>
        <p:nvGrpSpPr>
          <p:cNvPr name="Group 14" id="14"/>
          <p:cNvGrpSpPr/>
          <p:nvPr/>
        </p:nvGrpSpPr>
        <p:grpSpPr>
          <a:xfrm rot="566807">
            <a:off x="15672112" y="5311218"/>
            <a:ext cx="2338725" cy="3570572"/>
            <a:chOff x="0" y="0"/>
            <a:chExt cx="3118300" cy="4760763"/>
          </a:xfrm>
        </p:grpSpPr>
        <p:sp>
          <p:nvSpPr>
            <p:cNvPr name="Freeform 15" id="15"/>
            <p:cNvSpPr/>
            <p:nvPr/>
          </p:nvSpPr>
          <p:spPr>
            <a:xfrm flipH="false" flipV="false" rot="0">
              <a:off x="0" y="0"/>
              <a:ext cx="3118358" cy="4760722"/>
            </a:xfrm>
            <a:custGeom>
              <a:avLst/>
              <a:gdLst/>
              <a:ahLst/>
              <a:cxnLst/>
              <a:rect r="r" b="b" t="t" l="l"/>
              <a:pathLst>
                <a:path h="4760722" w="3118358">
                  <a:moveTo>
                    <a:pt x="0" y="0"/>
                  </a:moveTo>
                  <a:lnTo>
                    <a:pt x="3118358" y="0"/>
                  </a:lnTo>
                  <a:lnTo>
                    <a:pt x="3118358" y="4760722"/>
                  </a:lnTo>
                  <a:lnTo>
                    <a:pt x="0" y="4760722"/>
                  </a:lnTo>
                  <a:lnTo>
                    <a:pt x="0" y="0"/>
                  </a:lnTo>
                  <a:close/>
                </a:path>
              </a:pathLst>
            </a:custGeom>
            <a:blipFill>
              <a:blip r:embed="rId9"/>
              <a:stretch>
                <a:fillRect l="0" t="-53" r="1" b="-54"/>
              </a:stretch>
            </a:blipFill>
          </p:spPr>
        </p:sp>
      </p:grpSp>
      <p:grpSp>
        <p:nvGrpSpPr>
          <p:cNvPr name="Group 16" id="16"/>
          <p:cNvGrpSpPr/>
          <p:nvPr/>
        </p:nvGrpSpPr>
        <p:grpSpPr>
          <a:xfrm rot="-728561">
            <a:off x="133658" y="7656658"/>
            <a:ext cx="2283788" cy="2785699"/>
            <a:chOff x="0" y="0"/>
            <a:chExt cx="3045051" cy="3714265"/>
          </a:xfrm>
        </p:grpSpPr>
        <p:sp>
          <p:nvSpPr>
            <p:cNvPr name="Freeform 17" id="17"/>
            <p:cNvSpPr/>
            <p:nvPr/>
          </p:nvSpPr>
          <p:spPr>
            <a:xfrm flipH="false" flipV="false" rot="0">
              <a:off x="0" y="0"/>
              <a:ext cx="3045079" cy="3714242"/>
            </a:xfrm>
            <a:custGeom>
              <a:avLst/>
              <a:gdLst/>
              <a:ahLst/>
              <a:cxnLst/>
              <a:rect r="r" b="b" t="t" l="l"/>
              <a:pathLst>
                <a:path h="3714242" w="3045079">
                  <a:moveTo>
                    <a:pt x="0" y="0"/>
                  </a:moveTo>
                  <a:lnTo>
                    <a:pt x="3045079" y="0"/>
                  </a:lnTo>
                  <a:lnTo>
                    <a:pt x="3045079" y="3714242"/>
                  </a:lnTo>
                  <a:lnTo>
                    <a:pt x="0" y="3714242"/>
                  </a:lnTo>
                  <a:lnTo>
                    <a:pt x="0" y="0"/>
                  </a:lnTo>
                  <a:close/>
                </a:path>
              </a:pathLst>
            </a:custGeom>
            <a:blipFill>
              <a:blip r:embed="rId10"/>
              <a:stretch>
                <a:fillRect l="0" t="-26" r="0" b="-26"/>
              </a:stretch>
            </a:blipFill>
          </p:spPr>
        </p:sp>
      </p:grpSp>
      <p:grpSp>
        <p:nvGrpSpPr>
          <p:cNvPr name="Group 18" id="18"/>
          <p:cNvGrpSpPr/>
          <p:nvPr/>
        </p:nvGrpSpPr>
        <p:grpSpPr>
          <a:xfrm rot="255130">
            <a:off x="994371" y="489047"/>
            <a:ext cx="5771660" cy="2733563"/>
            <a:chOff x="0" y="0"/>
            <a:chExt cx="7695547" cy="3644751"/>
          </a:xfrm>
        </p:grpSpPr>
        <p:sp>
          <p:nvSpPr>
            <p:cNvPr name="Freeform 19" id="19"/>
            <p:cNvSpPr/>
            <p:nvPr/>
          </p:nvSpPr>
          <p:spPr>
            <a:xfrm flipH="false" flipV="false" rot="0">
              <a:off x="0" y="0"/>
              <a:ext cx="7695565" cy="3644773"/>
            </a:xfrm>
            <a:custGeom>
              <a:avLst/>
              <a:gdLst/>
              <a:ahLst/>
              <a:cxnLst/>
              <a:rect r="r" b="b" t="t" l="l"/>
              <a:pathLst>
                <a:path h="3644773" w="7695565">
                  <a:moveTo>
                    <a:pt x="0" y="0"/>
                  </a:moveTo>
                  <a:lnTo>
                    <a:pt x="7695565" y="0"/>
                  </a:lnTo>
                  <a:lnTo>
                    <a:pt x="7695565" y="3644773"/>
                  </a:lnTo>
                  <a:lnTo>
                    <a:pt x="0" y="3644773"/>
                  </a:lnTo>
                  <a:lnTo>
                    <a:pt x="0" y="0"/>
                  </a:lnTo>
                  <a:close/>
                </a:path>
              </a:pathLst>
            </a:custGeom>
            <a:blipFill>
              <a:blip r:embed="rId11"/>
              <a:stretch>
                <a:fillRect l="0" t="-41421" r="0" b="-41420"/>
              </a:stretch>
            </a:blipFill>
          </p:spPr>
        </p:sp>
      </p:grpSp>
      <p:sp>
        <p:nvSpPr>
          <p:cNvPr name="TextBox 20" id="20"/>
          <p:cNvSpPr txBox="true"/>
          <p:nvPr/>
        </p:nvSpPr>
        <p:spPr>
          <a:xfrm rot="0">
            <a:off x="1521569" y="1450064"/>
            <a:ext cx="4717262" cy="982979"/>
          </a:xfrm>
          <a:prstGeom prst="rect">
            <a:avLst/>
          </a:prstGeom>
        </p:spPr>
        <p:txBody>
          <a:bodyPr anchor="t" rtlCol="false" tIns="0" lIns="0" bIns="0" rIns="0">
            <a:spAutoFit/>
          </a:bodyPr>
          <a:lstStyle/>
          <a:p>
            <a:pPr algn="ctr">
              <a:lnSpc>
                <a:spcPts val="4198"/>
              </a:lnSpc>
            </a:pPr>
            <a:r>
              <a:rPr lang="en-US" b="true" sz="4198" spc="103">
                <a:solidFill>
                  <a:srgbClr val="985941"/>
                </a:solidFill>
                <a:latin typeface="Mali Bold"/>
                <a:ea typeface="Mali Bold"/>
                <a:cs typeface="Mali Bold"/>
                <a:sym typeface="Mali Bold"/>
              </a:rPr>
              <a:t>TOOLS AND TECHNIQUES</a:t>
            </a:r>
          </a:p>
        </p:txBody>
      </p:sp>
      <p:sp>
        <p:nvSpPr>
          <p:cNvPr name="TextBox 21" id="21"/>
          <p:cNvSpPr txBox="true"/>
          <p:nvPr/>
        </p:nvSpPr>
        <p:spPr>
          <a:xfrm rot="-130816">
            <a:off x="3303583" y="5269281"/>
            <a:ext cx="10879747" cy="3742128"/>
          </a:xfrm>
          <a:prstGeom prst="rect">
            <a:avLst/>
          </a:prstGeom>
        </p:spPr>
        <p:txBody>
          <a:bodyPr anchor="t" rtlCol="false" tIns="0" lIns="0" bIns="0" rIns="0">
            <a:spAutoFit/>
          </a:bodyPr>
          <a:lstStyle/>
          <a:p>
            <a:pPr algn="l">
              <a:lnSpc>
                <a:spcPts val="3326"/>
              </a:lnSpc>
            </a:pPr>
            <a:r>
              <a:rPr lang="en-US" b="true" sz="3326" spc="82">
                <a:solidFill>
                  <a:srgbClr val="557352"/>
                </a:solidFill>
                <a:latin typeface="Mali Bold"/>
                <a:ea typeface="Mali Bold"/>
                <a:cs typeface="Mali Bold"/>
                <a:sym typeface="Mali Bold"/>
              </a:rPr>
              <a:t>The portfolio website is built using HTML5 for semantic structure, CSS3 with Flexbox, Grid, animations, and variables for styling and layout, and JavaScript for interactivity like menu toggling, smooth scrolling, back-to-top button, and form validation. It also uses Font Awesome icons via CDN and follows responsive design principles to ensure a seamless experience across all devices.</a:t>
            </a:r>
          </a:p>
        </p:txBody>
      </p:sp>
      <p:grpSp>
        <p:nvGrpSpPr>
          <p:cNvPr name="Group 22" id="22"/>
          <p:cNvGrpSpPr/>
          <p:nvPr/>
        </p:nvGrpSpPr>
        <p:grpSpPr>
          <a:xfrm rot="0">
            <a:off x="-77292" y="4384775"/>
            <a:ext cx="3986167" cy="2750455"/>
            <a:chOff x="0" y="0"/>
            <a:chExt cx="5314889" cy="3667273"/>
          </a:xfrm>
        </p:grpSpPr>
        <p:sp>
          <p:nvSpPr>
            <p:cNvPr name="Freeform 23" id="23"/>
            <p:cNvSpPr/>
            <p:nvPr/>
          </p:nvSpPr>
          <p:spPr>
            <a:xfrm flipH="false" flipV="false" rot="0">
              <a:off x="0" y="0"/>
              <a:ext cx="5314950" cy="3667252"/>
            </a:xfrm>
            <a:custGeom>
              <a:avLst/>
              <a:gdLst/>
              <a:ahLst/>
              <a:cxnLst/>
              <a:rect r="r" b="b" t="t" l="l"/>
              <a:pathLst>
                <a:path h="3667252" w="5314950">
                  <a:moveTo>
                    <a:pt x="0" y="0"/>
                  </a:moveTo>
                  <a:lnTo>
                    <a:pt x="5314950" y="0"/>
                  </a:lnTo>
                  <a:lnTo>
                    <a:pt x="5314950" y="3667252"/>
                  </a:lnTo>
                  <a:lnTo>
                    <a:pt x="0" y="3667252"/>
                  </a:lnTo>
                  <a:lnTo>
                    <a:pt x="0" y="0"/>
                  </a:lnTo>
                  <a:close/>
                </a:path>
              </a:pathLst>
            </a:custGeom>
            <a:blipFill>
              <a:blip r:embed="rId12"/>
              <a:stretch>
                <a:fillRect l="0" t="-2" r="1" b="-3"/>
              </a:stretch>
            </a:blipFill>
          </p:spPr>
        </p:sp>
      </p:grpSp>
      <p:grpSp>
        <p:nvGrpSpPr>
          <p:cNvPr name="Group 24" id="24"/>
          <p:cNvGrpSpPr/>
          <p:nvPr/>
        </p:nvGrpSpPr>
        <p:grpSpPr>
          <a:xfrm rot="0">
            <a:off x="12687684" y="2199010"/>
            <a:ext cx="3986167" cy="2750455"/>
            <a:chOff x="0" y="0"/>
            <a:chExt cx="5314889" cy="3667273"/>
          </a:xfrm>
        </p:grpSpPr>
        <p:sp>
          <p:nvSpPr>
            <p:cNvPr name="Freeform 25" id="25"/>
            <p:cNvSpPr/>
            <p:nvPr/>
          </p:nvSpPr>
          <p:spPr>
            <a:xfrm flipH="false" flipV="false" rot="0">
              <a:off x="0" y="0"/>
              <a:ext cx="5314950" cy="3667252"/>
            </a:xfrm>
            <a:custGeom>
              <a:avLst/>
              <a:gdLst/>
              <a:ahLst/>
              <a:cxnLst/>
              <a:rect r="r" b="b" t="t" l="l"/>
              <a:pathLst>
                <a:path h="3667252" w="5314950">
                  <a:moveTo>
                    <a:pt x="0" y="0"/>
                  </a:moveTo>
                  <a:lnTo>
                    <a:pt x="5314950" y="0"/>
                  </a:lnTo>
                  <a:lnTo>
                    <a:pt x="5314950" y="3667252"/>
                  </a:lnTo>
                  <a:lnTo>
                    <a:pt x="0" y="3667252"/>
                  </a:lnTo>
                  <a:lnTo>
                    <a:pt x="0" y="0"/>
                  </a:lnTo>
                  <a:close/>
                </a:path>
              </a:pathLst>
            </a:custGeom>
            <a:blipFill>
              <a:blip r:embed="rId12"/>
              <a:stretch>
                <a:fillRect l="0" t="-2" r="1" b="-3"/>
              </a:stretch>
            </a:blipFill>
          </p:spPr>
        </p:sp>
      </p:grpSp>
      <p:grpSp>
        <p:nvGrpSpPr>
          <p:cNvPr name="Group 26" id="26"/>
          <p:cNvGrpSpPr/>
          <p:nvPr/>
        </p:nvGrpSpPr>
        <p:grpSpPr>
          <a:xfrm rot="-139101">
            <a:off x="8088172" y="2429498"/>
            <a:ext cx="2139387" cy="2005318"/>
            <a:chOff x="0" y="0"/>
            <a:chExt cx="2852516" cy="2673757"/>
          </a:xfrm>
        </p:grpSpPr>
        <p:sp>
          <p:nvSpPr>
            <p:cNvPr name="Freeform 27" id="27"/>
            <p:cNvSpPr/>
            <p:nvPr/>
          </p:nvSpPr>
          <p:spPr>
            <a:xfrm flipH="false" flipV="false" rot="0">
              <a:off x="0" y="0"/>
              <a:ext cx="2852547" cy="2673731"/>
            </a:xfrm>
            <a:custGeom>
              <a:avLst/>
              <a:gdLst/>
              <a:ahLst/>
              <a:cxnLst/>
              <a:rect r="r" b="b" t="t" l="l"/>
              <a:pathLst>
                <a:path h="2673731" w="2852547">
                  <a:moveTo>
                    <a:pt x="0" y="0"/>
                  </a:moveTo>
                  <a:lnTo>
                    <a:pt x="2852547" y="0"/>
                  </a:lnTo>
                  <a:lnTo>
                    <a:pt x="2852547" y="2673731"/>
                  </a:lnTo>
                  <a:lnTo>
                    <a:pt x="0" y="2673731"/>
                  </a:lnTo>
                  <a:lnTo>
                    <a:pt x="0" y="0"/>
                  </a:lnTo>
                  <a:close/>
                </a:path>
              </a:pathLst>
            </a:custGeom>
            <a:blipFill>
              <a:blip r:embed="rId13"/>
              <a:stretch>
                <a:fillRect l="0" t="-23" r="1" b="-24"/>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5693936">
            <a:off x="-1419810" y="6994858"/>
            <a:ext cx="4897020" cy="4360010"/>
            <a:chOff x="0" y="0"/>
            <a:chExt cx="6529360" cy="5813347"/>
          </a:xfrm>
        </p:grpSpPr>
        <p:sp>
          <p:nvSpPr>
            <p:cNvPr name="Freeform 6" id="6"/>
            <p:cNvSpPr/>
            <p:nvPr/>
          </p:nvSpPr>
          <p:spPr>
            <a:xfrm flipH="false" flipV="true" rot="0">
              <a:off x="0" y="0"/>
              <a:ext cx="6529324" cy="5813298"/>
            </a:xfrm>
            <a:custGeom>
              <a:avLst/>
              <a:gdLst/>
              <a:ahLst/>
              <a:cxnLst/>
              <a:rect r="r" b="b" t="t" l="l"/>
              <a:pathLst>
                <a:path h="5813298" w="6529324">
                  <a:moveTo>
                    <a:pt x="0" y="5813298"/>
                  </a:moveTo>
                  <a:lnTo>
                    <a:pt x="6529324" y="5813298"/>
                  </a:lnTo>
                  <a:lnTo>
                    <a:pt x="6529324" y="0"/>
                  </a:lnTo>
                  <a:lnTo>
                    <a:pt x="0" y="0"/>
                  </a:lnTo>
                  <a:lnTo>
                    <a:pt x="0" y="5813298"/>
                  </a:lnTo>
                  <a:close/>
                </a:path>
              </a:pathLst>
            </a:custGeom>
            <a:blipFill>
              <a:blip r:embed="rId5"/>
              <a:stretch>
                <a:fillRect l="-27" t="0" r="-27" b="0"/>
              </a:stretch>
            </a:blipFill>
          </p:spPr>
        </p:sp>
      </p:grpSp>
      <p:grpSp>
        <p:nvGrpSpPr>
          <p:cNvPr name="Group 7" id="7"/>
          <p:cNvGrpSpPr/>
          <p:nvPr/>
        </p:nvGrpSpPr>
        <p:grpSpPr>
          <a:xfrm rot="0">
            <a:off x="418373" y="2826716"/>
            <a:ext cx="12031563" cy="5651228"/>
            <a:chOff x="0" y="0"/>
            <a:chExt cx="16042084" cy="7534971"/>
          </a:xfrm>
        </p:grpSpPr>
        <p:sp>
          <p:nvSpPr>
            <p:cNvPr name="Freeform 8" id="8"/>
            <p:cNvSpPr/>
            <p:nvPr/>
          </p:nvSpPr>
          <p:spPr>
            <a:xfrm flipH="false" flipV="true" rot="0">
              <a:off x="0" y="0"/>
              <a:ext cx="16042132" cy="7534910"/>
            </a:xfrm>
            <a:custGeom>
              <a:avLst/>
              <a:gdLst/>
              <a:ahLst/>
              <a:cxnLst/>
              <a:rect r="r" b="b" t="t" l="l"/>
              <a:pathLst>
                <a:path h="7534910" w="16042132">
                  <a:moveTo>
                    <a:pt x="0" y="7534910"/>
                  </a:moveTo>
                  <a:lnTo>
                    <a:pt x="16042132" y="7534910"/>
                  </a:lnTo>
                  <a:lnTo>
                    <a:pt x="16042132" y="0"/>
                  </a:lnTo>
                  <a:lnTo>
                    <a:pt x="0" y="0"/>
                  </a:lnTo>
                  <a:lnTo>
                    <a:pt x="0" y="7534910"/>
                  </a:lnTo>
                  <a:close/>
                </a:path>
              </a:pathLst>
            </a:custGeom>
            <a:blipFill>
              <a:blip r:embed="rId6"/>
              <a:stretch>
                <a:fillRect l="0" t="-4822" r="0" b="-4823"/>
              </a:stretch>
            </a:blipFill>
          </p:spPr>
        </p:sp>
      </p:grpSp>
      <p:sp>
        <p:nvSpPr>
          <p:cNvPr name="Freeform 9" id="9"/>
          <p:cNvSpPr/>
          <p:nvPr/>
        </p:nvSpPr>
        <p:spPr>
          <a:xfrm flipH="false" flipV="false" rot="-222560">
            <a:off x="-1724520" y="395441"/>
            <a:ext cx="9375060" cy="1942122"/>
          </a:xfrm>
          <a:custGeom>
            <a:avLst/>
            <a:gdLst/>
            <a:ahLst/>
            <a:cxnLst/>
            <a:rect r="r" b="b" t="t" l="l"/>
            <a:pathLst>
              <a:path h="1942122" w="9375060">
                <a:moveTo>
                  <a:pt x="0" y="0"/>
                </a:moveTo>
                <a:lnTo>
                  <a:pt x="9375060" y="0"/>
                </a:lnTo>
                <a:lnTo>
                  <a:pt x="9375060" y="1942122"/>
                </a:lnTo>
                <a:lnTo>
                  <a:pt x="0" y="1942122"/>
                </a:lnTo>
                <a:lnTo>
                  <a:pt x="0" y="0"/>
                </a:lnTo>
                <a:close/>
              </a:path>
            </a:pathLst>
          </a:custGeom>
          <a:blipFill>
            <a:blip r:embed="rId7">
              <a:extLst>
                <a:ext uri="{96DAC541-7B7A-43D3-8B79-37D633B846F1}">
                  <asvg:svgBlip xmlns:asvg="http://schemas.microsoft.com/office/drawing/2016/SVG/main" r:embed="rId8"/>
                </a:ext>
              </a:extLst>
            </a:blip>
            <a:stretch>
              <a:fillRect l="0" t="-232" r="0" b="-232"/>
            </a:stretch>
          </a:blipFill>
        </p:spPr>
      </p:sp>
      <p:grpSp>
        <p:nvGrpSpPr>
          <p:cNvPr name="Group 10" id="10"/>
          <p:cNvGrpSpPr/>
          <p:nvPr/>
        </p:nvGrpSpPr>
        <p:grpSpPr>
          <a:xfrm rot="0">
            <a:off x="14680767" y="6646735"/>
            <a:ext cx="3259648" cy="3640265"/>
            <a:chOff x="0" y="0"/>
            <a:chExt cx="4346197" cy="4853687"/>
          </a:xfrm>
        </p:grpSpPr>
        <p:sp>
          <p:nvSpPr>
            <p:cNvPr name="Freeform 11" id="11"/>
            <p:cNvSpPr/>
            <p:nvPr/>
          </p:nvSpPr>
          <p:spPr>
            <a:xfrm flipH="false" flipV="false" rot="0">
              <a:off x="0" y="0"/>
              <a:ext cx="4346194" cy="4853686"/>
            </a:xfrm>
            <a:custGeom>
              <a:avLst/>
              <a:gdLst/>
              <a:ahLst/>
              <a:cxnLst/>
              <a:rect r="r" b="b" t="t" l="l"/>
              <a:pathLst>
                <a:path h="4853686" w="4346194">
                  <a:moveTo>
                    <a:pt x="0" y="0"/>
                  </a:moveTo>
                  <a:lnTo>
                    <a:pt x="4346194" y="0"/>
                  </a:lnTo>
                  <a:lnTo>
                    <a:pt x="4346194" y="4853686"/>
                  </a:lnTo>
                  <a:lnTo>
                    <a:pt x="0" y="4853686"/>
                  </a:lnTo>
                  <a:lnTo>
                    <a:pt x="0" y="0"/>
                  </a:lnTo>
                  <a:close/>
                </a:path>
              </a:pathLst>
            </a:custGeom>
            <a:blipFill>
              <a:blip r:embed="rId9"/>
              <a:stretch>
                <a:fillRect l="0" t="-33" r="0" b="-33"/>
              </a:stretch>
            </a:blipFill>
          </p:spPr>
        </p:sp>
      </p:grpSp>
      <p:grpSp>
        <p:nvGrpSpPr>
          <p:cNvPr name="Group 12" id="12"/>
          <p:cNvGrpSpPr/>
          <p:nvPr/>
        </p:nvGrpSpPr>
        <p:grpSpPr>
          <a:xfrm rot="0">
            <a:off x="14680767" y="8078499"/>
            <a:ext cx="1751771" cy="1557130"/>
            <a:chOff x="0" y="0"/>
            <a:chExt cx="2335695" cy="2076173"/>
          </a:xfrm>
        </p:grpSpPr>
        <p:sp>
          <p:nvSpPr>
            <p:cNvPr name="Freeform 13" id="13"/>
            <p:cNvSpPr/>
            <p:nvPr/>
          </p:nvSpPr>
          <p:spPr>
            <a:xfrm flipH="false" flipV="false" rot="0">
              <a:off x="0" y="0"/>
              <a:ext cx="2335657" cy="2076196"/>
            </a:xfrm>
            <a:custGeom>
              <a:avLst/>
              <a:gdLst/>
              <a:ahLst/>
              <a:cxnLst/>
              <a:rect r="r" b="b" t="t" l="l"/>
              <a:pathLst>
                <a:path h="2076196" w="2335657">
                  <a:moveTo>
                    <a:pt x="0" y="0"/>
                  </a:moveTo>
                  <a:lnTo>
                    <a:pt x="2335657" y="0"/>
                  </a:lnTo>
                  <a:lnTo>
                    <a:pt x="2335657" y="2076196"/>
                  </a:lnTo>
                  <a:lnTo>
                    <a:pt x="0" y="2076196"/>
                  </a:lnTo>
                  <a:lnTo>
                    <a:pt x="0" y="0"/>
                  </a:lnTo>
                  <a:close/>
                </a:path>
              </a:pathLst>
            </a:custGeom>
            <a:blipFill>
              <a:blip r:embed="rId10"/>
              <a:stretch>
                <a:fillRect l="0" t="0" r="-1" b="1"/>
              </a:stretch>
            </a:blipFill>
          </p:spPr>
        </p:sp>
      </p:grpSp>
      <p:grpSp>
        <p:nvGrpSpPr>
          <p:cNvPr name="Group 14" id="14"/>
          <p:cNvGrpSpPr/>
          <p:nvPr/>
        </p:nvGrpSpPr>
        <p:grpSpPr>
          <a:xfrm rot="5735493">
            <a:off x="11340088" y="7177226"/>
            <a:ext cx="1311656" cy="2190658"/>
            <a:chOff x="0" y="0"/>
            <a:chExt cx="1748875" cy="2920877"/>
          </a:xfrm>
        </p:grpSpPr>
        <p:sp>
          <p:nvSpPr>
            <p:cNvPr name="Freeform 15" id="15"/>
            <p:cNvSpPr/>
            <p:nvPr/>
          </p:nvSpPr>
          <p:spPr>
            <a:xfrm flipH="false" flipV="false" rot="0">
              <a:off x="0" y="0"/>
              <a:ext cx="1748917" cy="2920873"/>
            </a:xfrm>
            <a:custGeom>
              <a:avLst/>
              <a:gdLst/>
              <a:ahLst/>
              <a:cxnLst/>
              <a:rect r="r" b="b" t="t" l="l"/>
              <a:pathLst>
                <a:path h="2920873" w="1748917">
                  <a:moveTo>
                    <a:pt x="0" y="0"/>
                  </a:moveTo>
                  <a:lnTo>
                    <a:pt x="1748917" y="0"/>
                  </a:lnTo>
                  <a:lnTo>
                    <a:pt x="1748917" y="2920873"/>
                  </a:lnTo>
                  <a:lnTo>
                    <a:pt x="0" y="2920873"/>
                  </a:lnTo>
                  <a:lnTo>
                    <a:pt x="0" y="0"/>
                  </a:lnTo>
                  <a:close/>
                </a:path>
              </a:pathLst>
            </a:custGeom>
            <a:blipFill>
              <a:blip r:embed="rId11"/>
              <a:stretch>
                <a:fillRect l="-104" t="0" r="-101" b="0"/>
              </a:stretch>
            </a:blipFill>
          </p:spPr>
        </p:sp>
      </p:grpSp>
      <p:sp>
        <p:nvSpPr>
          <p:cNvPr name="TextBox 16" id="16"/>
          <p:cNvSpPr txBox="true"/>
          <p:nvPr/>
        </p:nvSpPr>
        <p:spPr>
          <a:xfrm rot="-226354">
            <a:off x="491208" y="705521"/>
            <a:ext cx="5648536" cy="2209485"/>
          </a:xfrm>
          <a:prstGeom prst="rect">
            <a:avLst/>
          </a:prstGeom>
        </p:spPr>
        <p:txBody>
          <a:bodyPr anchor="t" rtlCol="false" tIns="0" lIns="0" bIns="0" rIns="0">
            <a:spAutoFit/>
          </a:bodyPr>
          <a:lstStyle/>
          <a:p>
            <a:pPr algn="ctr">
              <a:lnSpc>
                <a:spcPts val="5920"/>
              </a:lnSpc>
            </a:pPr>
            <a:r>
              <a:rPr lang="en-US" sz="5431" spc="135">
                <a:solidFill>
                  <a:srgbClr val="985941"/>
                </a:solidFill>
                <a:latin typeface="Gagalin"/>
                <a:ea typeface="Gagalin"/>
                <a:cs typeface="Gagalin"/>
                <a:sym typeface="Gagalin"/>
              </a:rPr>
              <a:t>POTFOLIO DESIGN AND LAYOUT</a:t>
            </a:r>
          </a:p>
          <a:p>
            <a:pPr algn="ctr">
              <a:lnSpc>
                <a:spcPts val="5920"/>
              </a:lnSpc>
            </a:pPr>
          </a:p>
        </p:txBody>
      </p:sp>
      <p:sp>
        <p:nvSpPr>
          <p:cNvPr name="TextBox 17" id="17"/>
          <p:cNvSpPr txBox="true"/>
          <p:nvPr/>
        </p:nvSpPr>
        <p:spPr>
          <a:xfrm rot="0">
            <a:off x="418373" y="3785802"/>
            <a:ext cx="10429139" cy="3382556"/>
          </a:xfrm>
          <a:prstGeom prst="rect">
            <a:avLst/>
          </a:prstGeom>
        </p:spPr>
        <p:txBody>
          <a:bodyPr anchor="t" rtlCol="false" tIns="0" lIns="0" bIns="0" rIns="0">
            <a:spAutoFit/>
          </a:bodyPr>
          <a:lstStyle/>
          <a:p>
            <a:pPr algn="ctr">
              <a:lnSpc>
                <a:spcPts val="3296"/>
              </a:lnSpc>
            </a:pPr>
            <a:r>
              <a:rPr lang="en-US" b="true" sz="3296" spc="82">
                <a:solidFill>
                  <a:srgbClr val="557352"/>
                </a:solidFill>
                <a:latin typeface="The Seasons Bold"/>
                <a:ea typeface="The Seasons Bold"/>
                <a:cs typeface="The Seasons Bold"/>
                <a:sym typeface="The Seasons Bold"/>
              </a:rPr>
              <a:t>The portfolio features a fixed header with a mobile-friendly hamburger menu, a hero section introducing the developer, skills displayed in cards with icons, a project showcase with summaries and tech tags, and a contact section with details and a submission form. It also includes a footer with social links and copyright, along with smooth scrolling and a back-to-top button for improved user experience.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1" r="0" b="-9271"/>
              </a:stretch>
            </a:blipFill>
          </p:spPr>
        </p:sp>
      </p:grpSp>
      <p:sp>
        <p:nvSpPr>
          <p:cNvPr name="Freeform 4" id="4"/>
          <p:cNvSpPr/>
          <p:nvPr/>
        </p:nvSpPr>
        <p:spPr>
          <a:xfrm flipH="false" flipV="false" rot="0">
            <a:off x="-133776" y="5623760"/>
            <a:ext cx="18555553" cy="4859635"/>
          </a:xfrm>
          <a:custGeom>
            <a:avLst/>
            <a:gdLst/>
            <a:ahLst/>
            <a:cxnLst/>
            <a:rect r="r" b="b" t="t" l="l"/>
            <a:pathLst>
              <a:path h="4859635" w="18555553">
                <a:moveTo>
                  <a:pt x="0" y="0"/>
                </a:moveTo>
                <a:lnTo>
                  <a:pt x="18555553" y="0"/>
                </a:lnTo>
                <a:lnTo>
                  <a:pt x="18555553" y="4859635"/>
                </a:lnTo>
                <a:lnTo>
                  <a:pt x="0" y="4859635"/>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56281" r="0" b="-56281"/>
            </a:stretch>
          </a:blipFill>
        </p:spPr>
      </p:sp>
      <p:grpSp>
        <p:nvGrpSpPr>
          <p:cNvPr name="Group 5" id="5"/>
          <p:cNvGrpSpPr/>
          <p:nvPr/>
        </p:nvGrpSpPr>
        <p:grpSpPr>
          <a:xfrm rot="-5693936">
            <a:off x="-746422" y="7073050"/>
            <a:ext cx="4897020" cy="4360010"/>
            <a:chOff x="0" y="0"/>
            <a:chExt cx="6529360" cy="5813347"/>
          </a:xfrm>
        </p:grpSpPr>
        <p:sp>
          <p:nvSpPr>
            <p:cNvPr name="Freeform 6" id="6"/>
            <p:cNvSpPr/>
            <p:nvPr/>
          </p:nvSpPr>
          <p:spPr>
            <a:xfrm flipH="false" flipV="true" rot="0">
              <a:off x="0" y="0"/>
              <a:ext cx="6529324" cy="5813298"/>
            </a:xfrm>
            <a:custGeom>
              <a:avLst/>
              <a:gdLst/>
              <a:ahLst/>
              <a:cxnLst/>
              <a:rect r="r" b="b" t="t" l="l"/>
              <a:pathLst>
                <a:path h="5813298" w="6529324">
                  <a:moveTo>
                    <a:pt x="0" y="5813298"/>
                  </a:moveTo>
                  <a:lnTo>
                    <a:pt x="6529324" y="5813298"/>
                  </a:lnTo>
                  <a:lnTo>
                    <a:pt x="6529324" y="0"/>
                  </a:lnTo>
                  <a:lnTo>
                    <a:pt x="0" y="0"/>
                  </a:lnTo>
                  <a:lnTo>
                    <a:pt x="0" y="5813298"/>
                  </a:lnTo>
                  <a:close/>
                </a:path>
              </a:pathLst>
            </a:custGeom>
            <a:blipFill>
              <a:blip r:embed="rId5"/>
              <a:stretch>
                <a:fillRect l="-27" t="0" r="-27" b="0"/>
              </a:stretch>
            </a:blipFill>
          </p:spPr>
        </p:sp>
      </p:grpSp>
      <p:sp>
        <p:nvSpPr>
          <p:cNvPr name="Freeform 7" id="7"/>
          <p:cNvSpPr/>
          <p:nvPr/>
        </p:nvSpPr>
        <p:spPr>
          <a:xfrm flipH="false" flipV="false" rot="-177238">
            <a:off x="-322439" y="-88707"/>
            <a:ext cx="8084783" cy="2566919"/>
          </a:xfrm>
          <a:custGeom>
            <a:avLst/>
            <a:gdLst/>
            <a:ahLst/>
            <a:cxnLst/>
            <a:rect r="r" b="b" t="t" l="l"/>
            <a:pathLst>
              <a:path h="2566919" w="8084783">
                <a:moveTo>
                  <a:pt x="0" y="0"/>
                </a:moveTo>
                <a:lnTo>
                  <a:pt x="8084783" y="0"/>
                </a:lnTo>
                <a:lnTo>
                  <a:pt x="8084783" y="2566919"/>
                </a:lnTo>
                <a:lnTo>
                  <a:pt x="0" y="2566919"/>
                </a:lnTo>
                <a:lnTo>
                  <a:pt x="0" y="0"/>
                </a:lnTo>
                <a:close/>
              </a:path>
            </a:pathLst>
          </a:custGeom>
          <a:blipFill>
            <a:blip r:embed="rId6">
              <a:extLst>
                <a:ext uri="{96DAC541-7B7A-43D3-8B79-37D633B846F1}">
                  <asvg:svgBlip xmlns:asvg="http://schemas.microsoft.com/office/drawing/2016/SVG/main" r:embed="rId7"/>
                </a:ext>
              </a:extLst>
            </a:blip>
            <a:stretch>
              <a:fillRect l="0" t="-453" r="0" b="-453"/>
            </a:stretch>
          </a:blipFill>
        </p:spPr>
      </p:sp>
      <p:grpSp>
        <p:nvGrpSpPr>
          <p:cNvPr name="Group 8" id="8"/>
          <p:cNvGrpSpPr/>
          <p:nvPr/>
        </p:nvGrpSpPr>
        <p:grpSpPr>
          <a:xfrm rot="1721349">
            <a:off x="7130216" y="8361060"/>
            <a:ext cx="1589490" cy="1206238"/>
            <a:chOff x="0" y="0"/>
            <a:chExt cx="2119320" cy="1608317"/>
          </a:xfrm>
        </p:grpSpPr>
        <p:sp>
          <p:nvSpPr>
            <p:cNvPr name="Freeform 9" id="9"/>
            <p:cNvSpPr/>
            <p:nvPr/>
          </p:nvSpPr>
          <p:spPr>
            <a:xfrm flipH="false" flipV="false" rot="0">
              <a:off x="0" y="0"/>
              <a:ext cx="2119376" cy="1608328"/>
            </a:xfrm>
            <a:custGeom>
              <a:avLst/>
              <a:gdLst/>
              <a:ahLst/>
              <a:cxnLst/>
              <a:rect r="r" b="b" t="t" l="l"/>
              <a:pathLst>
                <a:path h="1608328" w="2119376">
                  <a:moveTo>
                    <a:pt x="0" y="0"/>
                  </a:moveTo>
                  <a:lnTo>
                    <a:pt x="2119376" y="0"/>
                  </a:lnTo>
                  <a:lnTo>
                    <a:pt x="2119376" y="1608328"/>
                  </a:lnTo>
                  <a:lnTo>
                    <a:pt x="0" y="1608328"/>
                  </a:lnTo>
                  <a:lnTo>
                    <a:pt x="0" y="0"/>
                  </a:lnTo>
                  <a:close/>
                </a:path>
              </a:pathLst>
            </a:custGeom>
            <a:blipFill>
              <a:blip r:embed="rId8"/>
              <a:stretch>
                <a:fillRect l="0" t="-11" r="2" b="-10"/>
              </a:stretch>
            </a:blipFill>
          </p:spPr>
        </p:sp>
      </p:grpSp>
      <p:grpSp>
        <p:nvGrpSpPr>
          <p:cNvPr name="Group 10" id="10"/>
          <p:cNvGrpSpPr/>
          <p:nvPr/>
        </p:nvGrpSpPr>
        <p:grpSpPr>
          <a:xfrm rot="0">
            <a:off x="16391718" y="3083693"/>
            <a:ext cx="847099" cy="2312898"/>
            <a:chOff x="0" y="0"/>
            <a:chExt cx="1129465" cy="3083864"/>
          </a:xfrm>
        </p:grpSpPr>
        <p:sp>
          <p:nvSpPr>
            <p:cNvPr name="Freeform 11" id="11"/>
            <p:cNvSpPr/>
            <p:nvPr/>
          </p:nvSpPr>
          <p:spPr>
            <a:xfrm flipH="false" flipV="false" rot="0">
              <a:off x="0" y="0"/>
              <a:ext cx="1129411" cy="3083814"/>
            </a:xfrm>
            <a:custGeom>
              <a:avLst/>
              <a:gdLst/>
              <a:ahLst/>
              <a:cxnLst/>
              <a:rect r="r" b="b" t="t" l="l"/>
              <a:pathLst>
                <a:path h="3083814" w="1129411">
                  <a:moveTo>
                    <a:pt x="0" y="0"/>
                  </a:moveTo>
                  <a:lnTo>
                    <a:pt x="1129411" y="0"/>
                  </a:lnTo>
                  <a:lnTo>
                    <a:pt x="1129411" y="3083814"/>
                  </a:lnTo>
                  <a:lnTo>
                    <a:pt x="0" y="3083814"/>
                  </a:lnTo>
                  <a:lnTo>
                    <a:pt x="0" y="0"/>
                  </a:lnTo>
                  <a:close/>
                </a:path>
              </a:pathLst>
            </a:custGeom>
            <a:blipFill>
              <a:blip r:embed="rId9"/>
              <a:stretch>
                <a:fillRect l="0" t="-165" r="-4" b="-166"/>
              </a:stretch>
            </a:blipFill>
          </p:spPr>
        </p:sp>
      </p:grpSp>
      <p:grpSp>
        <p:nvGrpSpPr>
          <p:cNvPr name="Group 12" id="12"/>
          <p:cNvGrpSpPr/>
          <p:nvPr/>
        </p:nvGrpSpPr>
        <p:grpSpPr>
          <a:xfrm rot="0">
            <a:off x="6038193" y="4165861"/>
            <a:ext cx="900057" cy="2461459"/>
            <a:chOff x="0" y="0"/>
            <a:chExt cx="1200076" cy="3281945"/>
          </a:xfrm>
        </p:grpSpPr>
        <p:sp>
          <p:nvSpPr>
            <p:cNvPr name="Freeform 13" id="13"/>
            <p:cNvSpPr/>
            <p:nvPr/>
          </p:nvSpPr>
          <p:spPr>
            <a:xfrm flipH="false" flipV="false" rot="0">
              <a:off x="0" y="0"/>
              <a:ext cx="1200023" cy="3281934"/>
            </a:xfrm>
            <a:custGeom>
              <a:avLst/>
              <a:gdLst/>
              <a:ahLst/>
              <a:cxnLst/>
              <a:rect r="r" b="b" t="t" l="l"/>
              <a:pathLst>
                <a:path h="3281934" w="1200023">
                  <a:moveTo>
                    <a:pt x="0" y="0"/>
                  </a:moveTo>
                  <a:lnTo>
                    <a:pt x="1200023" y="0"/>
                  </a:lnTo>
                  <a:lnTo>
                    <a:pt x="1200023" y="3281934"/>
                  </a:lnTo>
                  <a:lnTo>
                    <a:pt x="0" y="3281934"/>
                  </a:lnTo>
                  <a:lnTo>
                    <a:pt x="0" y="0"/>
                  </a:lnTo>
                  <a:close/>
                </a:path>
              </a:pathLst>
            </a:custGeom>
            <a:blipFill>
              <a:blip r:embed="rId10"/>
              <a:stretch>
                <a:fillRect l="0" t="-79" r="-4" b="-79"/>
              </a:stretch>
            </a:blipFill>
          </p:spPr>
        </p:sp>
      </p:grpSp>
      <p:sp>
        <p:nvSpPr>
          <p:cNvPr name="TextBox 14" id="14"/>
          <p:cNvSpPr txBox="true"/>
          <p:nvPr/>
        </p:nvSpPr>
        <p:spPr>
          <a:xfrm rot="-226354">
            <a:off x="449463" y="644141"/>
            <a:ext cx="5994347" cy="1547381"/>
          </a:xfrm>
          <a:prstGeom prst="rect">
            <a:avLst/>
          </a:prstGeom>
        </p:spPr>
        <p:txBody>
          <a:bodyPr anchor="t" rtlCol="false" tIns="0" lIns="0" bIns="0" rIns="0">
            <a:spAutoFit/>
          </a:bodyPr>
          <a:lstStyle/>
          <a:p>
            <a:pPr algn="ctr">
              <a:lnSpc>
                <a:spcPts val="6282"/>
              </a:lnSpc>
            </a:pPr>
            <a:r>
              <a:rPr lang="en-US" sz="5763" spc="144">
                <a:solidFill>
                  <a:srgbClr val="985941"/>
                </a:solidFill>
                <a:latin typeface="Gagalin"/>
                <a:ea typeface="Gagalin"/>
                <a:cs typeface="Gagalin"/>
                <a:sym typeface="Gagalin"/>
              </a:rPr>
              <a:t>FEATURES AND FUNCTIONALITy</a:t>
            </a:r>
          </a:p>
        </p:txBody>
      </p:sp>
      <p:sp>
        <p:nvSpPr>
          <p:cNvPr name="Freeform 15" id="15"/>
          <p:cNvSpPr/>
          <p:nvPr/>
        </p:nvSpPr>
        <p:spPr>
          <a:xfrm flipH="false" flipV="false" rot="-117906">
            <a:off x="5060411" y="4444897"/>
            <a:ext cx="13142193" cy="5206086"/>
          </a:xfrm>
          <a:custGeom>
            <a:avLst/>
            <a:gdLst/>
            <a:ahLst/>
            <a:cxnLst/>
            <a:rect r="r" b="b" t="t" l="l"/>
            <a:pathLst>
              <a:path h="5206086" w="13142193">
                <a:moveTo>
                  <a:pt x="0" y="0"/>
                </a:moveTo>
                <a:lnTo>
                  <a:pt x="13142193" y="0"/>
                </a:lnTo>
                <a:lnTo>
                  <a:pt x="13142193" y="5206086"/>
                </a:lnTo>
                <a:lnTo>
                  <a:pt x="0" y="5206086"/>
                </a:lnTo>
                <a:lnTo>
                  <a:pt x="0" y="0"/>
                </a:lnTo>
                <a:close/>
              </a:path>
            </a:pathLst>
          </a:custGeom>
          <a:blipFill>
            <a:blip r:embed="rId11">
              <a:extLst>
                <a:ext uri="{96DAC541-7B7A-43D3-8B79-37D633B846F1}">
                  <asvg:svgBlip xmlns:asvg="http://schemas.microsoft.com/office/drawing/2016/SVG/main" r:embed="rId12"/>
                </a:ext>
              </a:extLst>
            </a:blip>
            <a:stretch>
              <a:fillRect l="-41" t="0" r="-41" b="0"/>
            </a:stretch>
          </a:blipFill>
        </p:spPr>
      </p:sp>
      <p:sp>
        <p:nvSpPr>
          <p:cNvPr name="TextBox 16" id="16"/>
          <p:cNvSpPr txBox="true"/>
          <p:nvPr/>
        </p:nvSpPr>
        <p:spPr>
          <a:xfrm rot="-138606">
            <a:off x="7178204" y="4856284"/>
            <a:ext cx="9997200" cy="4364278"/>
          </a:xfrm>
          <a:prstGeom prst="rect">
            <a:avLst/>
          </a:prstGeom>
        </p:spPr>
        <p:txBody>
          <a:bodyPr anchor="t" rtlCol="false" tIns="0" lIns="0" bIns="0" rIns="0">
            <a:spAutoFit/>
          </a:bodyPr>
          <a:lstStyle/>
          <a:p>
            <a:pPr algn="ctr">
              <a:lnSpc>
                <a:spcPts val="2321"/>
              </a:lnSpc>
            </a:pPr>
            <a:r>
              <a:rPr lang="en-US" b="true" sz="2321" spc="58">
                <a:solidFill>
                  <a:srgbClr val="7C8651"/>
                </a:solidFill>
                <a:latin typeface="Times New Roman Bold"/>
                <a:ea typeface="Times New Roman Bold"/>
                <a:cs typeface="Times New Roman Bold"/>
                <a:sym typeface="Times New Roman Bold"/>
              </a:rPr>
              <a:t>FEATURES AND FUNCTIONALITY</a:t>
            </a:r>
          </a:p>
          <a:p>
            <a:pPr algn="ctr">
              <a:lnSpc>
                <a:spcPts val="2321"/>
              </a:lnSpc>
            </a:pPr>
          </a:p>
          <a:p>
            <a:pPr algn="ctr">
              <a:lnSpc>
                <a:spcPts val="2321"/>
              </a:lnSpc>
            </a:pPr>
            <a:r>
              <a:rPr lang="en-US" b="true" sz="2321" spc="58">
                <a:solidFill>
                  <a:srgbClr val="7C8651"/>
                </a:solidFill>
                <a:latin typeface="Times New Roman Bold"/>
                <a:ea typeface="Times New Roman Bold"/>
                <a:cs typeface="Times New Roman Bold"/>
                <a:sym typeface="Times New Roman Bold"/>
              </a:rPr>
              <a:t>RESPONSIVE DESIGN FOR ALL DEVICES.</a:t>
            </a:r>
          </a:p>
          <a:p>
            <a:pPr algn="ctr">
              <a:lnSpc>
                <a:spcPts val="2321"/>
              </a:lnSpc>
            </a:pPr>
          </a:p>
          <a:p>
            <a:pPr algn="ctr">
              <a:lnSpc>
                <a:spcPts val="2321"/>
              </a:lnSpc>
            </a:pPr>
            <a:r>
              <a:rPr lang="en-US" b="true" sz="2321" spc="58">
                <a:solidFill>
                  <a:srgbClr val="7C8651"/>
                </a:solidFill>
                <a:latin typeface="Times New Roman Bold"/>
                <a:ea typeface="Times New Roman Bold"/>
                <a:cs typeface="Times New Roman Bold"/>
                <a:sym typeface="Times New Roman Bold"/>
              </a:rPr>
              <a:t>FIXED HEADER WITH SMOOTH NAVIGATION AND MOBILE HAMBURGER MENU.</a:t>
            </a:r>
          </a:p>
          <a:p>
            <a:pPr algn="ctr">
              <a:lnSpc>
                <a:spcPts val="2321"/>
              </a:lnSpc>
            </a:pPr>
          </a:p>
          <a:p>
            <a:pPr algn="ctr">
              <a:lnSpc>
                <a:spcPts val="2321"/>
              </a:lnSpc>
            </a:pPr>
            <a:r>
              <a:rPr lang="en-US" b="true" sz="2321" spc="58">
                <a:solidFill>
                  <a:srgbClr val="7C8651"/>
                </a:solidFill>
                <a:latin typeface="Times New Roman Bold"/>
                <a:ea typeface="Times New Roman Bold"/>
                <a:cs typeface="Times New Roman Bold"/>
                <a:sym typeface="Times New Roman Bold"/>
              </a:rPr>
              <a:t>SKILLS AND PROJECT DISPLAYED WITH ICONS AND TAGS.</a:t>
            </a:r>
          </a:p>
          <a:p>
            <a:pPr algn="ctr">
              <a:lnSpc>
                <a:spcPts val="2321"/>
              </a:lnSpc>
            </a:pPr>
          </a:p>
          <a:p>
            <a:pPr algn="ctr">
              <a:lnSpc>
                <a:spcPts val="2321"/>
              </a:lnSpc>
            </a:pPr>
            <a:r>
              <a:rPr lang="en-US" b="true" sz="2321" spc="58">
                <a:solidFill>
                  <a:srgbClr val="7C8651"/>
                </a:solidFill>
                <a:latin typeface="Times New Roman Bold"/>
                <a:ea typeface="Times New Roman Bold"/>
                <a:cs typeface="Times New Roman Bold"/>
                <a:sym typeface="Times New Roman Bold"/>
              </a:rPr>
              <a:t>INTERACTIVE CONTACT FORM AND CONTACT INFO.</a:t>
            </a:r>
          </a:p>
          <a:p>
            <a:pPr algn="ctr">
              <a:lnSpc>
                <a:spcPts val="2321"/>
              </a:lnSpc>
            </a:pPr>
          </a:p>
          <a:p>
            <a:pPr algn="ctr">
              <a:lnSpc>
                <a:spcPts val="2321"/>
              </a:lnSpc>
            </a:pPr>
            <a:r>
              <a:rPr lang="en-US" b="true" sz="2321" spc="58">
                <a:solidFill>
                  <a:srgbClr val="7C8651"/>
                </a:solidFill>
                <a:latin typeface="Times New Roman Bold"/>
                <a:ea typeface="Times New Roman Bold"/>
                <a:cs typeface="Times New Roman Bold"/>
                <a:sym typeface="Times New Roman Bold"/>
              </a:rPr>
              <a:t>SOCIAL MEDIA LINKS AND BACK TO TOP BUTTON.</a:t>
            </a:r>
          </a:p>
          <a:p>
            <a:pPr algn="ctr">
              <a:lnSpc>
                <a:spcPts val="2321"/>
              </a:lnSpc>
            </a:pPr>
          </a:p>
          <a:p>
            <a:pPr algn="ctr">
              <a:lnSpc>
                <a:spcPts val="2321"/>
              </a:lnSpc>
            </a:pPr>
            <a:r>
              <a:rPr lang="en-US" b="true" sz="2321" spc="58">
                <a:solidFill>
                  <a:srgbClr val="7C8651"/>
                </a:solidFill>
                <a:latin typeface="Times New Roman Bold"/>
                <a:ea typeface="Times New Roman Bold"/>
                <a:cs typeface="Times New Roman Bold"/>
                <a:sym typeface="Times New Roman Bold"/>
              </a:rPr>
              <a:t>SMOOTH SCROLLING AND SUBTLE ANIMATIONS FOR ENHANCED USER EXPERIENCE.</a:t>
            </a:r>
          </a:p>
        </p:txBody>
      </p:sp>
      <p:grpSp>
        <p:nvGrpSpPr>
          <p:cNvPr name="Group 17" id="17"/>
          <p:cNvGrpSpPr/>
          <p:nvPr/>
        </p:nvGrpSpPr>
        <p:grpSpPr>
          <a:xfrm rot="0">
            <a:off x="15122785" y="2199010"/>
            <a:ext cx="3986167" cy="2750455"/>
            <a:chOff x="0" y="0"/>
            <a:chExt cx="5314889" cy="3667273"/>
          </a:xfrm>
        </p:grpSpPr>
        <p:sp>
          <p:nvSpPr>
            <p:cNvPr name="Freeform 18" id="18"/>
            <p:cNvSpPr/>
            <p:nvPr/>
          </p:nvSpPr>
          <p:spPr>
            <a:xfrm flipH="false" flipV="false" rot="0">
              <a:off x="0" y="0"/>
              <a:ext cx="5314950" cy="3667252"/>
            </a:xfrm>
            <a:custGeom>
              <a:avLst/>
              <a:gdLst/>
              <a:ahLst/>
              <a:cxnLst/>
              <a:rect r="r" b="b" t="t" l="l"/>
              <a:pathLst>
                <a:path h="3667252" w="5314950">
                  <a:moveTo>
                    <a:pt x="0" y="0"/>
                  </a:moveTo>
                  <a:lnTo>
                    <a:pt x="5314950" y="0"/>
                  </a:lnTo>
                  <a:lnTo>
                    <a:pt x="5314950" y="3667252"/>
                  </a:lnTo>
                  <a:lnTo>
                    <a:pt x="0" y="3667252"/>
                  </a:lnTo>
                  <a:lnTo>
                    <a:pt x="0" y="0"/>
                  </a:lnTo>
                  <a:close/>
                </a:path>
              </a:pathLst>
            </a:custGeom>
            <a:blipFill>
              <a:blip r:embed="rId13"/>
              <a:stretch>
                <a:fillRect l="0" t="-2" r="1" b="-3"/>
              </a:stretch>
            </a:blipFill>
          </p:spPr>
        </p:sp>
      </p:grpSp>
      <p:grpSp>
        <p:nvGrpSpPr>
          <p:cNvPr name="Group 19" id="19"/>
          <p:cNvGrpSpPr/>
          <p:nvPr/>
        </p:nvGrpSpPr>
        <p:grpSpPr>
          <a:xfrm rot="-139101">
            <a:off x="11293762" y="2762201"/>
            <a:ext cx="2139387" cy="2005318"/>
            <a:chOff x="0" y="0"/>
            <a:chExt cx="2852516" cy="2673757"/>
          </a:xfrm>
        </p:grpSpPr>
        <p:sp>
          <p:nvSpPr>
            <p:cNvPr name="Freeform 20" id="20"/>
            <p:cNvSpPr/>
            <p:nvPr/>
          </p:nvSpPr>
          <p:spPr>
            <a:xfrm flipH="false" flipV="false" rot="0">
              <a:off x="0" y="0"/>
              <a:ext cx="2852547" cy="2673731"/>
            </a:xfrm>
            <a:custGeom>
              <a:avLst/>
              <a:gdLst/>
              <a:ahLst/>
              <a:cxnLst/>
              <a:rect r="r" b="b" t="t" l="l"/>
              <a:pathLst>
                <a:path h="2673731" w="2852547">
                  <a:moveTo>
                    <a:pt x="0" y="0"/>
                  </a:moveTo>
                  <a:lnTo>
                    <a:pt x="2852547" y="0"/>
                  </a:lnTo>
                  <a:lnTo>
                    <a:pt x="2852547" y="2673731"/>
                  </a:lnTo>
                  <a:lnTo>
                    <a:pt x="0" y="2673731"/>
                  </a:lnTo>
                  <a:lnTo>
                    <a:pt x="0" y="0"/>
                  </a:lnTo>
                  <a:close/>
                </a:path>
              </a:pathLst>
            </a:custGeom>
            <a:blipFill>
              <a:blip r:embed="rId14"/>
              <a:stretch>
                <a:fillRect l="0" t="-23" r="1" b="-24"/>
              </a:stretch>
            </a:blipFill>
          </p:spPr>
        </p:sp>
      </p:grpSp>
      <p:sp>
        <p:nvSpPr>
          <p:cNvPr name="Freeform 21" id="21"/>
          <p:cNvSpPr/>
          <p:nvPr/>
        </p:nvSpPr>
        <p:spPr>
          <a:xfrm flipH="false" flipV="false" rot="-509114">
            <a:off x="11858192" y="3241517"/>
            <a:ext cx="1010527" cy="1046685"/>
          </a:xfrm>
          <a:custGeom>
            <a:avLst/>
            <a:gdLst/>
            <a:ahLst/>
            <a:cxnLst/>
            <a:rect r="r" b="b" t="t" l="l"/>
            <a:pathLst>
              <a:path h="1046685" w="1010527">
                <a:moveTo>
                  <a:pt x="0" y="0"/>
                </a:moveTo>
                <a:lnTo>
                  <a:pt x="1010527" y="0"/>
                </a:lnTo>
                <a:lnTo>
                  <a:pt x="1010527" y="1046685"/>
                </a:lnTo>
                <a:lnTo>
                  <a:pt x="0" y="1046685"/>
                </a:lnTo>
                <a:lnTo>
                  <a:pt x="0" y="0"/>
                </a:lnTo>
                <a:close/>
              </a:path>
            </a:pathLst>
          </a:custGeom>
          <a:blipFill>
            <a:blip r:embed="rId15">
              <a:extLst>
                <a:ext uri="{96DAC541-7B7A-43D3-8B79-37D633B846F1}">
                  <asvg:svgBlip xmlns:asvg="http://schemas.microsoft.com/office/drawing/2016/SVG/main" r:embed="rId16"/>
                </a:ext>
              </a:extLst>
            </a:blip>
            <a:stretch>
              <a:fillRect l="-376" t="0" r="-376"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DAGzOO2qOcs</dc:identifier>
  <dcterms:modified xsi:type="dcterms:W3CDTF">2011-08-01T06:04:30Z</dcterms:modified>
  <cp:revision>1</cp:revision>
  <dc:title>m.varshini</dc:title>
</cp:coreProperties>
</file>